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9128525-23F9-4FF7-AE4B-73D855815ECA}" type="datetimeFigureOut">
              <a:rPr lang="ru-RU" smtClean="0"/>
              <a:t>14.07.2023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D48A075-B679-42A0-86AD-FD613015EED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7.xml"/><Relationship Id="rId18" Type="http://schemas.openxmlformats.org/officeDocument/2006/relationships/slide" Target="slide17.xml"/><Relationship Id="rId26" Type="http://schemas.openxmlformats.org/officeDocument/2006/relationships/slide" Target="slide28.xml"/><Relationship Id="rId3" Type="http://schemas.openxmlformats.org/officeDocument/2006/relationships/slide" Target="slide12.xml"/><Relationship Id="rId21" Type="http://schemas.openxmlformats.org/officeDocument/2006/relationships/slide" Target="slide18.xml"/><Relationship Id="rId7" Type="http://schemas.openxmlformats.org/officeDocument/2006/relationships/slide" Target="slide21.xml"/><Relationship Id="rId12" Type="http://schemas.openxmlformats.org/officeDocument/2006/relationships/slide" Target="slide23.xml"/><Relationship Id="rId17" Type="http://schemas.openxmlformats.org/officeDocument/2006/relationships/slide" Target="slide10.xml"/><Relationship Id="rId25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24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15.xml"/><Relationship Id="rId24" Type="http://schemas.openxmlformats.org/officeDocument/2006/relationships/slide" Target="slide27.xml"/><Relationship Id="rId5" Type="http://schemas.openxmlformats.org/officeDocument/2006/relationships/slide" Target="slide13.xml"/><Relationship Id="rId15" Type="http://schemas.openxmlformats.org/officeDocument/2006/relationships/slide" Target="slide16.xml"/><Relationship Id="rId23" Type="http://schemas.openxmlformats.org/officeDocument/2006/relationships/slide" Target="slide11.xml"/><Relationship Id="rId10" Type="http://schemas.openxmlformats.org/officeDocument/2006/relationships/slide" Target="slide22.xml"/><Relationship Id="rId19" Type="http://schemas.openxmlformats.org/officeDocument/2006/relationships/slide" Target="slide25.xml"/><Relationship Id="rId4" Type="http://schemas.openxmlformats.org/officeDocument/2006/relationships/slide" Target="slide5.xml"/><Relationship Id="rId9" Type="http://schemas.openxmlformats.org/officeDocument/2006/relationships/slide" Target="slide14.xml"/><Relationship Id="rId14" Type="http://schemas.openxmlformats.org/officeDocument/2006/relationships/slide" Target="slide8.xml"/><Relationship Id="rId22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488831" cy="10801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ookman Old Style" panose="02050604050505020204" pitchFamily="18" charset="0"/>
              </a:rPr>
              <a:t>Математическая игра</a:t>
            </a:r>
            <a:br>
              <a:rPr lang="ru-RU" sz="3600" b="1" dirty="0" smtClean="0">
                <a:latin typeface="Bookman Old Style" panose="02050604050505020204" pitchFamily="18" charset="0"/>
              </a:rPr>
            </a:br>
            <a:r>
              <a:rPr lang="ru-RU" sz="3600" b="1" dirty="0" smtClean="0">
                <a:latin typeface="Bookman Old Style" panose="02050604050505020204" pitchFamily="18" charset="0"/>
              </a:rPr>
              <a:t>для 5 класса</a:t>
            </a:r>
            <a:r>
              <a:rPr lang="ru-RU" sz="3600" b="1" dirty="0" smtClean="0">
                <a:latin typeface="Bookman Old Style" panose="02050604050505020204" pitchFamily="18" charset="0"/>
              </a:rPr>
              <a:t/>
            </a:r>
            <a:br>
              <a:rPr lang="ru-RU" sz="3600" b="1" dirty="0" smtClean="0">
                <a:latin typeface="Bookman Old Style" panose="02050604050505020204" pitchFamily="18" charset="0"/>
              </a:rPr>
            </a:br>
            <a:r>
              <a:rPr lang="ru-RU" sz="3600" b="1" dirty="0" smtClean="0">
                <a:latin typeface="Bookman Old Style" panose="02050604050505020204" pitchFamily="18" charset="0"/>
              </a:rPr>
              <a:t>«Математик – бизнесмен»</a:t>
            </a:r>
            <a:endParaRPr lang="ru-RU" sz="3600" b="1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472514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Автор разработки: Белякова Ольга Владимировна, учитель математики МОУ «ЛСОШ №2» </a:t>
            </a:r>
            <a:r>
              <a:rPr lang="ru-RU" sz="2400" dirty="0" err="1" smtClean="0"/>
              <a:t>г.Лихославль</a:t>
            </a:r>
            <a:r>
              <a:rPr lang="ru-RU" sz="2400" dirty="0" smtClean="0"/>
              <a:t> Тверской области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684463"/>
            <a:ext cx="7254875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2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№7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Горизонтальный свиток 3"/>
              <p:cNvSpPr/>
              <p:nvPr/>
            </p:nvSpPr>
            <p:spPr>
              <a:xfrm>
                <a:off x="960481" y="1694594"/>
                <a:ext cx="7101350" cy="1964820"/>
              </a:xfrm>
              <a:prstGeom prst="horizontalScroll">
                <a:avLst/>
              </a:prstGeom>
              <a:ln>
                <a:solidFill>
                  <a:schemeClr val="tx1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solidFill>
                      <a:schemeClr val="bg1"/>
                    </a:solidFill>
                  </a:rPr>
                  <a:t>Какая из дробей лишняя и почему?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ru-RU" sz="2400" b="0" i="1" smtClean="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>
                      <m:fPr>
                        <m:ctrlP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11</m:t>
                        </m:r>
                      </m:den>
                    </m:f>
                    <m:r>
                      <a:rPr lang="ru-RU" sz="2400" b="0" i="1" smtClean="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>
                      <m:fPr>
                        <m:ctrlP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133</m:t>
                        </m:r>
                      </m:num>
                      <m:den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121</m:t>
                        </m:r>
                      </m:den>
                    </m:f>
                    <m:r>
                      <a:rPr lang="ru-RU" sz="2400" b="0" i="1" smtClean="0">
                        <a:solidFill>
                          <a:schemeClr val="bg1"/>
                        </a:solidFill>
                        <a:latin typeface="Cambria Math"/>
                      </a:rPr>
                      <m:t>; </m:t>
                    </m:r>
                    <m:f>
                      <m:fPr>
                        <m:ctrlP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453</m:t>
                        </m:r>
                      </m:num>
                      <m:den>
                        <m:r>
                          <a:rPr lang="ru-RU" sz="24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657</m:t>
                        </m:r>
                      </m:den>
                    </m:f>
                  </m:oMath>
                </a14:m>
                <a:r>
                  <a:rPr lang="ru-RU" sz="2400" dirty="0" smtClean="0">
                    <a:solidFill>
                      <a:schemeClr val="bg1"/>
                    </a:solidFill>
                  </a:rPr>
                  <a:t>.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4" name="Горизонтальный свито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481" y="1694594"/>
                <a:ext cx="7101350" cy="1964820"/>
              </a:xfrm>
              <a:prstGeom prst="horizontalScroll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Горизонтальный свиток 4"/>
              <p:cNvSpPr/>
              <p:nvPr/>
            </p:nvSpPr>
            <p:spPr>
              <a:xfrm>
                <a:off x="2915816" y="3660514"/>
                <a:ext cx="5098847" cy="2144750"/>
              </a:xfrm>
              <a:prstGeom prst="horizontalScroll">
                <a:avLst/>
              </a:prstGeom>
              <a:ln>
                <a:solidFill>
                  <a:schemeClr val="tx1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Ответ: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b="1" i="1" dirty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1" i="1" dirty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𝟏𝟑𝟑</m:t>
                          </m:r>
                        </m:num>
                        <m:den>
                          <m:r>
                            <a:rPr lang="ru-RU" sz="2400" b="1" i="1" dirty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𝟏𝟐𝟏</m:t>
                          </m:r>
                        </m:den>
                      </m:f>
                    </m:oMath>
                  </m:oMathPara>
                </a14:m>
                <a:endParaRPr lang="ru-RU" sz="2400" b="1" dirty="0" smtClean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" name="Горизонтальный свито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660514"/>
                <a:ext cx="5098847" cy="2144750"/>
              </a:xfrm>
              <a:prstGeom prst="horizontalScroll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245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Лента лицом вниз 5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№8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Управляющая кнопка: возврат 6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 Марины было целое яблоко, две половины и четыре четвертинки. Сколько было у нее яблок?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Три.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82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 озере росли лилии. Каждый день их число удваивалось, и на 20-ый день заросло все озеро. На какой день заросла половина озера?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491881" y="3789040"/>
            <a:ext cx="4572508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19-ый.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3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Что больше: произведение всех цифр или их сумма?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923929" y="3660514"/>
            <a:ext cx="4090734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Сумма</a:t>
            </a:r>
          </a:p>
        </p:txBody>
      </p:sp>
    </p:spTree>
    <p:extLst>
      <p:ext uri="{BB962C8B-B14F-4D97-AF65-F5344CB8AC3E}">
        <p14:creationId xmlns:p14="http://schemas.microsoft.com/office/powerpoint/2010/main" val="121960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№3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2" y="1695694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60 листов книги имеют толщину 1 см. Какова толщина всех листов книги, если в ней 240 страниц?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2 см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31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№4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Посмотрите на ряд чисел: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3, 7, 11, 15, 19, 23, …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Назовите следующие два числа этого ряда.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555776" y="3692981"/>
            <a:ext cx="5508613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27 и 31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5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№5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1334019"/>
            <a:ext cx="8483223" cy="2326495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старину в России применялись другие меры массы, чем в настоящее время. Так, для взвешивания мелких , но дорогих товаров, применялась мера в 4 грамма. Какая существует пословица, имеющая прямое отношение к этой мере массы?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563889" y="3660514"/>
            <a:ext cx="4450774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Мал золотник, да дорог.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38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20525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№6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9192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Два мальчика играли на гитарах, а один – на балалайке. На чем играл Юра, если Миша с Петей и Петя с Юрой играли на разных инструментах.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059832" y="3667263"/>
            <a:ext cx="4954831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Юра играл на гитаре.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9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№7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Который сейчас час, если оставшаяся часть суток вдвое больше прошедшей?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8 часов.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2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№8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Какую часть часа составляют 20 минут?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987825" y="3660514"/>
            <a:ext cx="5026838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Одну третью часть.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8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7693"/>
            <a:ext cx="878497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игры.</a:t>
            </a:r>
          </a:p>
          <a:p>
            <a:pPr algn="just"/>
            <a:r>
              <a:rPr lang="ru-RU" sz="2400" dirty="0" smtClean="0"/>
              <a:t>В игре участвуют две команды, каждая из которых представляет правление банка. </a:t>
            </a:r>
            <a:r>
              <a:rPr lang="ru-RU" sz="2400" dirty="0" smtClean="0"/>
              <a:t>Командам предлагается по очереди выбирать  себе задания различной степени сложности( от 50 до 200 рублей) .</a:t>
            </a:r>
          </a:p>
          <a:p>
            <a:pPr algn="just"/>
            <a:r>
              <a:rPr lang="ru-RU" sz="2400" dirty="0" smtClean="0"/>
              <a:t>Стартовый </a:t>
            </a:r>
            <a:r>
              <a:rPr lang="ru-RU" sz="2400" dirty="0" smtClean="0"/>
              <a:t>капитал каждой команды – 500 рублей.</a:t>
            </a:r>
          </a:p>
          <a:p>
            <a:pPr algn="just"/>
            <a:r>
              <a:rPr lang="ru-RU" sz="2400" dirty="0" smtClean="0"/>
              <a:t>Если команда дает правильный ответ, то ее капитал увеличивается на стоимость  задания. Если ответ неправильный, то</a:t>
            </a:r>
          </a:p>
          <a:p>
            <a:pPr lvl="1" algn="just"/>
            <a:r>
              <a:rPr lang="ru-RU" sz="2400" dirty="0">
                <a:solidFill>
                  <a:prstClr val="white"/>
                </a:solidFill>
              </a:rPr>
              <a:t>Капитал уменьшается на 100% стоимости задания, если другая команда дает правильный ответ;</a:t>
            </a:r>
          </a:p>
          <a:p>
            <a:pPr lvl="1" algn="just"/>
            <a:r>
              <a:rPr lang="ru-RU" sz="2400" dirty="0">
                <a:solidFill>
                  <a:prstClr val="white"/>
                </a:solidFill>
              </a:rPr>
              <a:t>Капитал уменьшается на 50% стоимости задания, если другая команда также не сможет правильно ответить на этот вопрос.</a:t>
            </a:r>
          </a:p>
          <a:p>
            <a:pPr algn="just"/>
            <a:r>
              <a:rPr lang="ru-RU" sz="2400" dirty="0" smtClean="0"/>
              <a:t>Команда может продать свое задание сопернику или купить его задание по взаимному согласию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pPr algn="just"/>
            <a:r>
              <a:rPr lang="ru-RU" sz="2400" dirty="0" smtClean="0"/>
              <a:t>Игра считается законченной, если одна из команд обанкротилась или закончились все задания</a:t>
            </a:r>
            <a:r>
              <a:rPr 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33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755576" y="1702443"/>
            <a:ext cx="7632847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Из двух селений навстречу друг другу выехали два велосипедиста: первый со скоростью 20 км/час, а второй – 15 км/час. Чему равно расстояние между ними за два часа до встречи?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70 км.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07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квартире есть настенные часы с боем. Они отбивают полные часы и одним ударом каждые полчаса. Сколько ударов отобьют часы за сутки?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180 ударов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1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№3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доме сто квартир. Сколько раз на табличках с номерами квартир написана цифра 9?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076055" y="3660514"/>
            <a:ext cx="2938607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5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№4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Три курицы за 3 дня снесли три яйца. Сколько яиц снесут 12 кур за 12 дней?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5076056" y="3789040"/>
            <a:ext cx="2710564" cy="180020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 яиц.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7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93137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№5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Петя и Миша имеют фамилии Белов и Чернов. Какую фамилию имеет каждый из ребят, если Петя на год старше Белова?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707905" y="3660514"/>
            <a:ext cx="4306758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Петя Чернов и Миша Белов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3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№6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Если бы завтрашний день был вчерашним, то до воскресенья осталось бы столько дней, сколько дней прошло от воскресенья до вчерашнего дня. Какой сегодня день?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275856" y="3667263"/>
            <a:ext cx="3600399" cy="1705953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Среда.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1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№7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1412776"/>
            <a:ext cx="8424936" cy="2304256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Мастерица связала свитер и продала его за 100 рублей. Какую прибыль она получила, если на свитер пошло три мотка по 20 рублей за моток, а на украшение свитера понадобился бисер стоимостью 10 рублей?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8" y="3717032"/>
            <a:ext cx="3226638" cy="1786523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30 рублей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9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№8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Лиса купила у пчел 100 кг меда за 1000 рублей, а на рынке стала продавать его по 12 рублей за килограмм. Какой доход получит лиса, когда продаст весь мед?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846311" y="3660512"/>
            <a:ext cx="3168352" cy="1504423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рублей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4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352928" cy="914400"/>
          </a:xfrm>
        </p:spPr>
        <p:txBody>
          <a:bodyPr/>
          <a:lstStyle/>
          <a:p>
            <a:r>
              <a:rPr lang="ru-RU" sz="2400" b="1" dirty="0" smtClean="0"/>
              <a:t>Использованная литература: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Н.Ф. </a:t>
            </a:r>
            <a:r>
              <a:rPr lang="ru-RU" sz="2400" dirty="0" err="1" smtClean="0"/>
              <a:t>Шарыгин</a:t>
            </a:r>
            <a:r>
              <a:rPr lang="ru-RU" sz="2400" dirty="0" smtClean="0"/>
              <a:t>, А.В. </a:t>
            </a:r>
            <a:r>
              <a:rPr lang="ru-RU" sz="2400" dirty="0" err="1" smtClean="0"/>
              <a:t>Шевкин</a:t>
            </a:r>
            <a:r>
              <a:rPr lang="ru-RU" sz="2400" dirty="0" smtClean="0"/>
              <a:t>. Задачи на смекалку 5-6: пособие для учащихся </a:t>
            </a:r>
            <a:r>
              <a:rPr lang="ru-RU" sz="2400" dirty="0" err="1" smtClean="0"/>
              <a:t>общеобразоват</a:t>
            </a:r>
            <a:r>
              <a:rPr lang="ru-RU" sz="2400" dirty="0" smtClean="0"/>
              <a:t>. учреждений./ М: Просвещение, 2010</a:t>
            </a:r>
            <a:br>
              <a:rPr lang="ru-RU" sz="2400" dirty="0" smtClean="0"/>
            </a:br>
            <a:r>
              <a:rPr lang="ru-RU" sz="2400" dirty="0" smtClean="0"/>
              <a:t>2. Предметные недели в школе. Математика./сост. Л.В. Гончарова. – Волгоград: Учитель, 2006.  - 133 с.</a:t>
            </a:r>
            <a:br>
              <a:rPr lang="ru-RU" sz="2400" dirty="0" smtClean="0"/>
            </a:br>
            <a:r>
              <a:rPr lang="ru-RU" sz="2400" dirty="0" smtClean="0"/>
              <a:t>3. С.Н. </a:t>
            </a:r>
            <a:r>
              <a:rPr lang="ru-RU" sz="2400" dirty="0" err="1" smtClean="0"/>
              <a:t>Олехин</a:t>
            </a:r>
            <a:r>
              <a:rPr lang="ru-RU" sz="2400" dirty="0" smtClean="0"/>
              <a:t>, Ю.В. Нестеренко, </a:t>
            </a:r>
            <a:r>
              <a:rPr lang="ru-RU" sz="2400" dirty="0" err="1" smtClean="0"/>
              <a:t>М.К.Потапов</a:t>
            </a:r>
            <a:r>
              <a:rPr lang="ru-RU" sz="2400" dirty="0" smtClean="0"/>
              <a:t>. Старинные занимательные задачи./</a:t>
            </a:r>
            <a:r>
              <a:rPr lang="ru-RU" sz="2400" dirty="0" err="1" smtClean="0"/>
              <a:t>Илл</a:t>
            </a:r>
            <a:r>
              <a:rPr lang="ru-RU" sz="2400" dirty="0" smtClean="0"/>
              <a:t>. Попова С.И../ Москва.: АО «Столетие», 1994. – 192 с.</a:t>
            </a:r>
            <a:endParaRPr lang="ru-RU" sz="2400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6492615" y="5791471"/>
            <a:ext cx="2478003" cy="620688"/>
          </a:xfrm>
          <a:prstGeom prst="actionButtonBlank">
            <a:avLst/>
          </a:prstGeom>
          <a:solidFill>
            <a:srgbClr val="FF0000"/>
          </a:solidFill>
          <a:ln w="28575"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завершить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8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1018278" y="1464925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3307548" y="1475835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1018278" y="204098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3322534" y="204098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5508104" y="1475835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7" action="ppaction://hlinksldjump"/>
          </p:cNvPr>
          <p:cNvSpPr/>
          <p:nvPr/>
        </p:nvSpPr>
        <p:spPr>
          <a:xfrm>
            <a:off x="5508104" y="204098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1018278" y="2617053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3322534" y="2617053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hlinkClick r:id="rId10" action="ppaction://hlinksldjump"/>
          </p:cNvPr>
          <p:cNvSpPr/>
          <p:nvPr/>
        </p:nvSpPr>
        <p:spPr>
          <a:xfrm>
            <a:off x="5508104" y="2617053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hlinkClick r:id="rId11" action="ppaction://hlinksldjump"/>
          </p:cNvPr>
          <p:cNvSpPr/>
          <p:nvPr/>
        </p:nvSpPr>
        <p:spPr>
          <a:xfrm>
            <a:off x="3307548" y="3200401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12" action="ppaction://hlinksldjump"/>
          </p:cNvPr>
          <p:cNvSpPr/>
          <p:nvPr/>
        </p:nvSpPr>
        <p:spPr>
          <a:xfrm>
            <a:off x="5508104" y="3200401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hlinkClick r:id="rId13" action="ppaction://hlinksldjump"/>
          </p:cNvPr>
          <p:cNvSpPr/>
          <p:nvPr/>
        </p:nvSpPr>
        <p:spPr>
          <a:xfrm>
            <a:off x="1018278" y="3200401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>
            <a:hlinkClick r:id="rId14" action="ppaction://hlinksldjump"/>
          </p:cNvPr>
          <p:cNvSpPr/>
          <p:nvPr/>
        </p:nvSpPr>
        <p:spPr>
          <a:xfrm>
            <a:off x="1018278" y="3769181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15" action="ppaction://hlinksldjump"/>
          </p:cNvPr>
          <p:cNvSpPr/>
          <p:nvPr/>
        </p:nvSpPr>
        <p:spPr>
          <a:xfrm>
            <a:off x="3322534" y="374292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16" action="ppaction://hlinksldjump"/>
          </p:cNvPr>
          <p:cNvSpPr/>
          <p:nvPr/>
        </p:nvSpPr>
        <p:spPr>
          <a:xfrm>
            <a:off x="5508104" y="374292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>
            <a:hlinkClick r:id="rId17" action="ppaction://hlinksldjump"/>
          </p:cNvPr>
          <p:cNvSpPr/>
          <p:nvPr/>
        </p:nvSpPr>
        <p:spPr>
          <a:xfrm>
            <a:off x="994730" y="4886138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>
            <a:hlinkClick r:id="rId18" action="ppaction://hlinksldjump"/>
          </p:cNvPr>
          <p:cNvSpPr/>
          <p:nvPr/>
        </p:nvSpPr>
        <p:spPr>
          <a:xfrm>
            <a:off x="3307548" y="4340875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>
            <a:hlinkClick r:id="rId19" action="ppaction://hlinksldjump"/>
          </p:cNvPr>
          <p:cNvSpPr/>
          <p:nvPr/>
        </p:nvSpPr>
        <p:spPr>
          <a:xfrm>
            <a:off x="5508104" y="4332135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20" action="ppaction://hlinksldjump"/>
          </p:cNvPr>
          <p:cNvSpPr/>
          <p:nvPr/>
        </p:nvSpPr>
        <p:spPr>
          <a:xfrm>
            <a:off x="1018278" y="4322327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21" action="ppaction://hlinksldjump"/>
          </p:cNvPr>
          <p:cNvSpPr/>
          <p:nvPr/>
        </p:nvSpPr>
        <p:spPr>
          <a:xfrm>
            <a:off x="3325385" y="4886138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22" action="ppaction://hlinksldjump"/>
          </p:cNvPr>
          <p:cNvSpPr/>
          <p:nvPr/>
        </p:nvSpPr>
        <p:spPr>
          <a:xfrm>
            <a:off x="5512265" y="4886138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23" action="ppaction://hlinksldjump"/>
          </p:cNvPr>
          <p:cNvSpPr/>
          <p:nvPr/>
        </p:nvSpPr>
        <p:spPr>
          <a:xfrm>
            <a:off x="994730" y="5427808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24" action="ppaction://hlinksldjump"/>
          </p:cNvPr>
          <p:cNvSpPr/>
          <p:nvPr/>
        </p:nvSpPr>
        <p:spPr>
          <a:xfrm>
            <a:off x="5508104" y="540794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>
            <a:hlinkClick r:id="rId25" action="ppaction://hlinksldjump"/>
          </p:cNvPr>
          <p:cNvSpPr/>
          <p:nvPr/>
        </p:nvSpPr>
        <p:spPr>
          <a:xfrm>
            <a:off x="3322534" y="5407949"/>
            <a:ext cx="1872208" cy="432048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Круглая лента лицом вниз 30"/>
          <p:cNvSpPr/>
          <p:nvPr/>
        </p:nvSpPr>
        <p:spPr>
          <a:xfrm>
            <a:off x="814710" y="260648"/>
            <a:ext cx="2232248" cy="952573"/>
          </a:xfrm>
          <a:prstGeom prst="ellipseRibbon">
            <a:avLst>
              <a:gd name="adj1" fmla="val 33552"/>
              <a:gd name="adj2" fmla="val 75000"/>
              <a:gd name="adj3" fmla="val 25000"/>
            </a:avLst>
          </a:prstGeom>
          <a:solidFill>
            <a:srgbClr val="FF0000"/>
          </a:solidFill>
          <a:ln w="28575">
            <a:solidFill>
              <a:srgbClr val="00206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50 </a:t>
            </a:r>
            <a:r>
              <a:rPr lang="ru-RU" sz="2400" b="1" dirty="0" smtClean="0">
                <a:latin typeface="Bookman Old Style" panose="02050604050505020204" pitchFamily="18" charset="0"/>
              </a:rPr>
              <a:t>руб.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2" name="Круглая лента лицом вниз 31"/>
          <p:cNvSpPr/>
          <p:nvPr/>
        </p:nvSpPr>
        <p:spPr>
          <a:xfrm>
            <a:off x="5298353" y="285111"/>
            <a:ext cx="2232248" cy="952573"/>
          </a:xfrm>
          <a:prstGeom prst="ellipseRibbon">
            <a:avLst>
              <a:gd name="adj1" fmla="val 33552"/>
              <a:gd name="adj2" fmla="val 75000"/>
              <a:gd name="adj3" fmla="val 25000"/>
            </a:avLst>
          </a:prstGeom>
          <a:solidFill>
            <a:srgbClr val="FF0000"/>
          </a:solidFill>
          <a:ln w="28575">
            <a:solidFill>
              <a:srgbClr val="00206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200 </a:t>
            </a:r>
            <a:r>
              <a:rPr lang="ru-RU" sz="2400" b="1" dirty="0" smtClean="0">
                <a:latin typeface="Bookman Old Style" panose="02050604050505020204" pitchFamily="18" charset="0"/>
              </a:rPr>
              <a:t>руб.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3" name="Круглая лента лицом вниз 32"/>
          <p:cNvSpPr/>
          <p:nvPr/>
        </p:nvSpPr>
        <p:spPr>
          <a:xfrm>
            <a:off x="3066105" y="274201"/>
            <a:ext cx="2232248" cy="952573"/>
          </a:xfrm>
          <a:prstGeom prst="ellipseRibbon">
            <a:avLst>
              <a:gd name="adj1" fmla="val 33552"/>
              <a:gd name="adj2" fmla="val 75000"/>
              <a:gd name="adj3" fmla="val 25000"/>
            </a:avLst>
          </a:prstGeom>
          <a:solidFill>
            <a:srgbClr val="FF0000"/>
          </a:solidFill>
          <a:ln w="28575">
            <a:solidFill>
              <a:srgbClr val="00206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Bookman Old Style" panose="02050604050505020204" pitchFamily="18" charset="0"/>
              </a:rPr>
              <a:t>100 </a:t>
            </a:r>
            <a:r>
              <a:rPr lang="ru-RU" sz="2400" b="1" dirty="0" smtClean="0">
                <a:latin typeface="Bookman Old Style" panose="02050604050505020204" pitchFamily="18" charset="0"/>
              </a:rPr>
              <a:t>руб.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4" name="Управляющая кнопка: настраиваемая 33">
            <a:hlinkClick r:id="rId26" action="ppaction://hlinksldjump" highlightClick="1"/>
          </p:cNvPr>
          <p:cNvSpPr/>
          <p:nvPr/>
        </p:nvSpPr>
        <p:spPr>
          <a:xfrm>
            <a:off x="6481611" y="6093296"/>
            <a:ext cx="2478003" cy="620688"/>
          </a:xfrm>
          <a:prstGeom prst="actionButtonBlank">
            <a:avLst/>
          </a:prstGeom>
          <a:solidFill>
            <a:srgbClr val="FF0000"/>
          </a:solidFill>
          <a:ln w="28575"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выход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8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897435" y="1692765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Какое число делится без остатка на любое  целое число, отличное от нуля?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4644008" y="3680939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0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1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20525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9192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Найдите число, одна треть которого составляет 12.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7263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36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8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№3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Петух, стоя на одной ноге, весит 5 кг. Сколько он будет весить, если встанет на обе ноги?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5 кг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9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№4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6904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семье у каждого из шести братьев есть сестра. Сколько детей в этой семье?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300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№5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Три разных числа сначала сложили, а затем их же перемножили. Сумма и произведение оказались равными. Какие это числа?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1,2,3.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2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1475656" y="113776"/>
            <a:ext cx="5976664" cy="1154984"/>
          </a:xfrm>
          <a:prstGeom prst="ribbon">
            <a:avLst>
              <a:gd name="adj1" fmla="val 19704"/>
              <a:gd name="adj2" fmla="val 71378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рублей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 №6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7164288" y="5974285"/>
            <a:ext cx="1800200" cy="432048"/>
          </a:xfrm>
          <a:prstGeom prst="actionButtonReturn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13313" y="1702443"/>
            <a:ext cx="7101350" cy="1964820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Найдите лишнее по смыслу слово. Остальные слова замените общим названием: метр, дециметр, килограмм, сантиметр, миллиметр.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463987" y="3660514"/>
            <a:ext cx="3550675" cy="1496678"/>
          </a:xfrm>
          <a:prstGeom prst="horizontalScroll">
            <a:avLst/>
          </a:prstGeo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Килограмм. Меры длины.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9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378</TotalTime>
  <Words>954</Words>
  <Application>Microsoft Office PowerPoint</Application>
  <PresentationFormat>Экран (4:3)</PresentationFormat>
  <Paragraphs>164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Базовая</vt:lpstr>
      <vt:lpstr>Математическая игра для 5 класса «Математик – бизнесмен»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Использованная литература:  1. Н.Ф. Шарыгин, А.В. Шевкин. Задачи на смекалку 5-6: пособие для учащихся общеобразоват. учреждений./ М: Просвещение, 2010 2. Предметные недели в школе. Математика./сост. Л.В. Гончарова. – Волгоград: Учитель, 2006.  - 133 с. 3. С.Н. Олехин, Ю.В. Нестеренко, М.К.Потапов. Старинные занимательные задачи./Илл. Попова С.И../ Москва.: АО «Столетие», 1994. – 192 с.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 - бизнесмен</dc:title>
  <dc:creator>1</dc:creator>
  <cp:lastModifiedBy>1</cp:lastModifiedBy>
  <cp:revision>43</cp:revision>
  <dcterms:created xsi:type="dcterms:W3CDTF">2015-03-14T15:50:00Z</dcterms:created>
  <dcterms:modified xsi:type="dcterms:W3CDTF">2023-07-14T06:38:22Z</dcterms:modified>
</cp:coreProperties>
</file>