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30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68" r:id="rId33"/>
    <p:sldId id="262" r:id="rId34"/>
    <p:sldId id="263" r:id="rId35"/>
    <p:sldId id="264" r:id="rId36"/>
    <p:sldId id="265" r:id="rId37"/>
    <p:sldId id="266" r:id="rId38"/>
    <p:sldId id="257" r:id="rId39"/>
    <p:sldId id="258" r:id="rId40"/>
    <p:sldId id="259" r:id="rId41"/>
    <p:sldId id="260" r:id="rId42"/>
    <p:sldId id="261" r:id="rId43"/>
    <p:sldId id="267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8FB50-2D21-4CD7-8FD8-6C9731E1E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5/6/2015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1800" dirty="0" smtClean="0"/>
              <a:t>файл презентации в формате </a:t>
            </a:r>
            <a:r>
              <a:rPr lang="en-US" sz="1800" dirty="0" smtClean="0"/>
              <a:t>MS </a:t>
            </a:r>
            <a:r>
              <a:rPr lang="ru-RU" sz="1800" dirty="0" err="1" smtClean="0"/>
              <a:t>PowerPoint</a:t>
            </a:r>
            <a:r>
              <a:rPr lang="ru-RU" sz="1800" dirty="0" smtClean="0"/>
              <a:t> (на титульном слайде должны быть указаны: название работы, ФИО автора, должность, предметная область, участники (возраст, класс), имя файла - </a:t>
            </a:r>
            <a:r>
              <a:rPr lang="ru-RU" sz="1800" i="1" dirty="0" err="1" smtClean="0"/>
              <a:t>ФамилияИО</a:t>
            </a:r>
            <a:r>
              <a:rPr lang="ru-RU" sz="1800" i="1" dirty="0" smtClean="0"/>
              <a:t> </a:t>
            </a:r>
            <a:r>
              <a:rPr lang="ru-RU" sz="1800" dirty="0" smtClean="0"/>
              <a:t>автора работы (например, </a:t>
            </a:r>
            <a:r>
              <a:rPr lang="ru-RU" sz="1800" i="1" dirty="0" err="1" smtClean="0"/>
              <a:t>ПетровНН</a:t>
            </a:r>
            <a:r>
              <a:rPr lang="ru-RU" sz="1800" dirty="0" smtClean="0"/>
              <a:t>);</a:t>
            </a:r>
            <a:br>
              <a:rPr lang="ru-RU" sz="1800" dirty="0" smtClean="0"/>
            </a:br>
            <a:r>
              <a:rPr lang="ru-RU" sz="1800" dirty="0" smtClean="0"/>
              <a:t>методические рекомендации к уроку в формате </a:t>
            </a:r>
            <a:r>
              <a:rPr lang="en-US" sz="1800" dirty="0" smtClean="0"/>
              <a:t>MS WORD</a:t>
            </a:r>
            <a:r>
              <a:rPr lang="ru-RU" sz="1800" dirty="0" smtClean="0"/>
              <a:t>, имя файла - </a:t>
            </a:r>
            <a:r>
              <a:rPr lang="ru-RU" sz="1800" i="1" dirty="0" err="1" smtClean="0"/>
              <a:t>ФамилияИО</a:t>
            </a:r>
            <a:r>
              <a:rPr lang="ru-RU" sz="1800" i="1" dirty="0" smtClean="0"/>
              <a:t> </a:t>
            </a:r>
            <a:r>
              <a:rPr lang="ru-RU" sz="1800" dirty="0" smtClean="0"/>
              <a:t>автора работы (например, </a:t>
            </a:r>
            <a:r>
              <a:rPr lang="ru-RU" sz="1800" i="1" dirty="0" err="1" smtClean="0"/>
              <a:t>ПетровНН</a:t>
            </a:r>
            <a:r>
              <a:rPr lang="ru-RU" sz="1800" dirty="0" smtClean="0"/>
              <a:t>);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572000"/>
            <a:ext cx="7854696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G:</a:t>
            </a:r>
            <a:endParaRPr lang="ru-RU" dirty="0" smtClean="0"/>
          </a:p>
          <a:p>
            <a:r>
              <a:rPr lang="ru-RU" dirty="0" smtClean="0"/>
              <a:t>С этой буквой не дружи – </a:t>
            </a:r>
            <a:br>
              <a:rPr lang="ru-RU" dirty="0" smtClean="0"/>
            </a:br>
            <a:r>
              <a:rPr lang="ru-RU" dirty="0" smtClean="0"/>
              <a:t>Зазнается буква </a:t>
            </a:r>
            <a:r>
              <a:rPr lang="ru-RU" dirty="0" err="1" smtClean="0"/>
              <a:t>Gg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Важно голову задрав,</a:t>
            </a:r>
            <a:br>
              <a:rPr lang="ru-RU" dirty="0" smtClean="0"/>
            </a:br>
            <a:r>
              <a:rPr lang="ru-RU" dirty="0" smtClean="0"/>
              <a:t>Свысока глядит </a:t>
            </a:r>
            <a:r>
              <a:rPr lang="ru-RU" dirty="0" err="1" smtClean="0"/>
              <a:t>giraffe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H:</a:t>
            </a:r>
            <a:endParaRPr lang="ru-RU" dirty="0" smtClean="0"/>
          </a:p>
          <a:p>
            <a:r>
              <a:rPr lang="ru-RU" dirty="0" err="1" smtClean="0"/>
              <a:t>House</a:t>
            </a:r>
            <a:r>
              <a:rPr lang="ru-RU" dirty="0" smtClean="0"/>
              <a:t> – уютный лесной дом,</a:t>
            </a:r>
            <a:br>
              <a:rPr lang="ru-RU" dirty="0" smtClean="0"/>
            </a:br>
            <a:r>
              <a:rPr lang="ru-RU" dirty="0" smtClean="0"/>
              <a:t>Зайка </a:t>
            </a:r>
            <a:r>
              <a:rPr lang="ru-RU" dirty="0" err="1" smtClean="0"/>
              <a:t>hare</a:t>
            </a:r>
            <a:r>
              <a:rPr lang="ru-RU" dirty="0" smtClean="0"/>
              <a:t> живет в нем.</a:t>
            </a:r>
            <a:br>
              <a:rPr lang="ru-RU" dirty="0" smtClean="0"/>
            </a:br>
            <a:r>
              <a:rPr lang="ru-RU" dirty="0" smtClean="0"/>
              <a:t>Дом доверил он стеречь</a:t>
            </a:r>
            <a:br>
              <a:rPr lang="ru-RU" dirty="0" smtClean="0"/>
            </a:br>
            <a:r>
              <a:rPr lang="ru-RU" dirty="0" smtClean="0"/>
              <a:t>Строгой даме – букве </a:t>
            </a:r>
            <a:r>
              <a:rPr lang="ru-RU" dirty="0" err="1" smtClean="0"/>
              <a:t>Hh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I:</a:t>
            </a:r>
            <a:endParaRPr lang="ru-RU" dirty="0" smtClean="0"/>
          </a:p>
          <a:p>
            <a:r>
              <a:rPr lang="ru-RU" dirty="0" smtClean="0"/>
              <a:t>С буквой </a:t>
            </a:r>
            <a:r>
              <a:rPr lang="ru-RU" dirty="0" err="1" smtClean="0"/>
              <a:t>Ii</a:t>
            </a:r>
            <a:r>
              <a:rPr lang="ru-RU" dirty="0" smtClean="0"/>
              <a:t> мы так похожи:</a:t>
            </a:r>
            <a:br>
              <a:rPr lang="ru-RU" dirty="0" smtClean="0"/>
            </a:br>
            <a:r>
              <a:rPr lang="ru-RU" dirty="0" err="1" smtClean="0"/>
              <a:t>Ii</a:t>
            </a:r>
            <a:r>
              <a:rPr lang="ru-RU" dirty="0" smtClean="0"/>
              <a:t> и я – одно и тоже.</a:t>
            </a:r>
            <a:br>
              <a:rPr lang="ru-RU" dirty="0" smtClean="0"/>
            </a:br>
            <a:r>
              <a:rPr lang="ru-RU" dirty="0" err="1" smtClean="0"/>
              <a:t>Pie</a:t>
            </a:r>
            <a:r>
              <a:rPr lang="ru-RU" dirty="0" smtClean="0"/>
              <a:t> пирог и галстук </a:t>
            </a:r>
            <a:r>
              <a:rPr lang="ru-RU" dirty="0" err="1" smtClean="0"/>
              <a:t>tie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 живут без буквы </a:t>
            </a:r>
            <a:r>
              <a:rPr lang="ru-RU" dirty="0" err="1" smtClean="0"/>
              <a:t>Ii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J:</a:t>
            </a:r>
            <a:endParaRPr lang="ru-RU" dirty="0" smtClean="0"/>
          </a:p>
          <a:p>
            <a:r>
              <a:rPr lang="ru-RU" dirty="0" smtClean="0"/>
              <a:t>На стол ставит угощенье</a:t>
            </a:r>
            <a:br>
              <a:rPr lang="ru-RU" dirty="0" smtClean="0"/>
            </a:br>
            <a:r>
              <a:rPr lang="ru-RU" dirty="0" smtClean="0"/>
              <a:t>Сладкоежка буква </a:t>
            </a:r>
            <a:r>
              <a:rPr lang="ru-RU" dirty="0" err="1" smtClean="0"/>
              <a:t>Jj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err="1" smtClean="0"/>
              <a:t>Joghurt</a:t>
            </a:r>
            <a:r>
              <a:rPr lang="ru-RU" dirty="0" smtClean="0"/>
              <a:t> йогурт,</a:t>
            </a:r>
            <a:br>
              <a:rPr lang="ru-RU" dirty="0" smtClean="0"/>
            </a:br>
            <a:r>
              <a:rPr lang="ru-RU" dirty="0" err="1" smtClean="0"/>
              <a:t>Jam</a:t>
            </a:r>
            <a:r>
              <a:rPr lang="ru-RU" dirty="0" smtClean="0"/>
              <a:t> варенье.</a:t>
            </a:r>
            <a:br>
              <a:rPr lang="ru-RU" dirty="0" smtClean="0"/>
            </a:br>
            <a:r>
              <a:rPr lang="ru-RU" dirty="0" smtClean="0"/>
              <a:t>Налетай, хватай скорей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K:</a:t>
            </a:r>
            <a:endParaRPr lang="ru-RU" dirty="0" smtClean="0"/>
          </a:p>
          <a:p>
            <a:r>
              <a:rPr lang="ru-RU" dirty="0" smtClean="0"/>
              <a:t>Помоги поскорей!</a:t>
            </a:r>
            <a:br>
              <a:rPr lang="ru-RU" dirty="0" smtClean="0"/>
            </a:br>
            <a:r>
              <a:rPr lang="ru-RU" dirty="0" smtClean="0"/>
              <a:t>Потерялась буква </a:t>
            </a:r>
            <a:r>
              <a:rPr lang="ru-RU" dirty="0" err="1" smtClean="0"/>
              <a:t>Kk</a:t>
            </a:r>
            <a:r>
              <a:rPr lang="ru-RU" dirty="0" smtClean="0"/>
              <a:t>!</a:t>
            </a:r>
            <a:br>
              <a:rPr lang="ru-RU" dirty="0" smtClean="0"/>
            </a:br>
            <a:r>
              <a:rPr lang="ru-RU" dirty="0" smtClean="0"/>
              <a:t>Вместе с нею – </a:t>
            </a:r>
            <a:r>
              <a:rPr lang="ru-RU" dirty="0" err="1" smtClean="0"/>
              <a:t>keys</a:t>
            </a:r>
            <a:r>
              <a:rPr lang="ru-RU" dirty="0" smtClean="0"/>
              <a:t> ключи,</a:t>
            </a:r>
            <a:br>
              <a:rPr lang="ru-RU" dirty="0" smtClean="0"/>
            </a:br>
            <a:r>
              <a:rPr lang="ru-RU" dirty="0" smtClean="0"/>
              <a:t>Как же в дом теперь войти?!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L:</a:t>
            </a:r>
            <a:endParaRPr lang="ru-RU" dirty="0" smtClean="0"/>
          </a:p>
          <a:p>
            <a:r>
              <a:rPr lang="ru-RU" dirty="0" smtClean="0"/>
              <a:t>Буква </a:t>
            </a:r>
            <a:r>
              <a:rPr lang="en-US" dirty="0" smtClean="0"/>
              <a:t>L</a:t>
            </a:r>
            <a:r>
              <a:rPr lang="ru-RU" dirty="0" smtClean="0"/>
              <a:t>пришла затем, чтоб  помочь ягнёнку – </a:t>
            </a:r>
            <a:r>
              <a:rPr lang="en-US" dirty="0" smtClean="0"/>
              <a:t>lamb</a:t>
            </a:r>
            <a:r>
              <a:rPr lang="ru-RU" dirty="0" smtClean="0"/>
              <a:t>,      Он в кровать боится лечь,                          </a:t>
            </a:r>
          </a:p>
          <a:p>
            <a:r>
              <a:rPr lang="ru-RU" dirty="0" smtClean="0"/>
              <a:t> Просит лампу – </a:t>
            </a:r>
            <a:r>
              <a:rPr lang="en-US" dirty="0" smtClean="0"/>
              <a:t>lamp</a:t>
            </a:r>
            <a:r>
              <a:rPr lang="ru-RU" dirty="0" smtClean="0"/>
              <a:t> зажечь.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M:</a:t>
            </a:r>
            <a:endParaRPr lang="ru-RU" dirty="0" smtClean="0"/>
          </a:p>
          <a:p>
            <a:r>
              <a:rPr lang="ru-RU" dirty="0" smtClean="0"/>
              <a:t>Буква </a:t>
            </a:r>
            <a:r>
              <a:rPr lang="ru-RU" dirty="0" err="1" smtClean="0"/>
              <a:t>Mm</a:t>
            </a:r>
            <a:r>
              <a:rPr lang="ru-RU" dirty="0" smtClean="0"/>
              <a:t> для обезьянки,</a:t>
            </a:r>
            <a:br>
              <a:rPr lang="ru-RU" dirty="0" smtClean="0"/>
            </a:br>
            <a:r>
              <a:rPr lang="ru-RU" dirty="0" smtClean="0"/>
              <a:t>Шаловливой, шустрой </a:t>
            </a:r>
            <a:r>
              <a:rPr lang="ru-RU" dirty="0" err="1" smtClean="0"/>
              <a:t>monkey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Для красивой мышки </a:t>
            </a:r>
            <a:r>
              <a:rPr lang="ru-RU" dirty="0" err="1" smtClean="0"/>
              <a:t>mouse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 ее семейства </a:t>
            </a:r>
            <a:r>
              <a:rPr lang="ru-RU" dirty="0" err="1" smtClean="0"/>
              <a:t>mice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N:</a:t>
            </a:r>
            <a:endParaRPr lang="ru-RU" dirty="0" smtClean="0"/>
          </a:p>
          <a:p>
            <a:r>
              <a:rPr lang="ru-RU" dirty="0" smtClean="0"/>
              <a:t>Букву </a:t>
            </a:r>
            <a:r>
              <a:rPr lang="ru-RU" dirty="0" err="1" smtClean="0"/>
              <a:t>Nn</a:t>
            </a:r>
            <a:r>
              <a:rPr lang="ru-RU" dirty="0" smtClean="0"/>
              <a:t> переверни</a:t>
            </a:r>
            <a:br>
              <a:rPr lang="ru-RU" dirty="0" smtClean="0"/>
            </a:br>
            <a:r>
              <a:rPr lang="ru-RU" dirty="0" smtClean="0"/>
              <a:t>И получишь букву Ии.</a:t>
            </a:r>
            <a:br>
              <a:rPr lang="ru-RU" dirty="0" smtClean="0"/>
            </a:br>
            <a:r>
              <a:rPr lang="ru-RU" dirty="0" smtClean="0"/>
              <a:t>Собирает белочка для нас</a:t>
            </a:r>
            <a:br>
              <a:rPr lang="ru-RU" dirty="0" smtClean="0"/>
            </a:br>
            <a:r>
              <a:rPr lang="ru-RU" dirty="0" smtClean="0"/>
              <a:t>Спелые орехи </a:t>
            </a:r>
            <a:r>
              <a:rPr lang="ru-RU" dirty="0" err="1" smtClean="0"/>
              <a:t>nuts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O:</a:t>
            </a:r>
            <a:endParaRPr lang="ru-RU" dirty="0" smtClean="0"/>
          </a:p>
          <a:p>
            <a:r>
              <a:rPr lang="ru-RU" dirty="0" err="1" smtClean="0"/>
              <a:t>Oil</a:t>
            </a:r>
            <a:r>
              <a:rPr lang="ru-RU" dirty="0" smtClean="0"/>
              <a:t> – масло, </a:t>
            </a:r>
            <a:r>
              <a:rPr lang="ru-RU" dirty="0" err="1" smtClean="0"/>
              <a:t>oat</a:t>
            </a:r>
            <a:r>
              <a:rPr lang="ru-RU" dirty="0" smtClean="0"/>
              <a:t> – овес,</a:t>
            </a:r>
            <a:br>
              <a:rPr lang="ru-RU" dirty="0" smtClean="0"/>
            </a:br>
            <a:r>
              <a:rPr lang="ru-RU" dirty="0" err="1" smtClean="0"/>
              <a:t>Oven</a:t>
            </a:r>
            <a:r>
              <a:rPr lang="ru-RU" dirty="0" smtClean="0"/>
              <a:t> – печка, бычок – </a:t>
            </a:r>
            <a:r>
              <a:rPr lang="ru-RU" dirty="0" err="1" smtClean="0"/>
              <a:t>ox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С ходу я назвать готов</a:t>
            </a:r>
            <a:br>
              <a:rPr lang="ru-RU" dirty="0" smtClean="0"/>
            </a:br>
            <a:r>
              <a:rPr lang="ru-RU" dirty="0" smtClean="0"/>
              <a:t>Десять слов на букву </a:t>
            </a:r>
            <a:r>
              <a:rPr lang="ru-RU" dirty="0" err="1" smtClean="0"/>
              <a:t>Oo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P:</a:t>
            </a:r>
            <a:endParaRPr lang="ru-RU" dirty="0" smtClean="0"/>
          </a:p>
          <a:p>
            <a:r>
              <a:rPr lang="ru-RU" dirty="0" smtClean="0"/>
              <a:t>Буква </a:t>
            </a:r>
            <a:r>
              <a:rPr lang="ru-RU" dirty="0" err="1" smtClean="0"/>
              <a:t>Pp</a:t>
            </a:r>
            <a:r>
              <a:rPr lang="ru-RU" dirty="0" smtClean="0"/>
              <a:t> подарит нам</a:t>
            </a:r>
            <a:br>
              <a:rPr lang="ru-RU" dirty="0" smtClean="0"/>
            </a:br>
            <a:r>
              <a:rPr lang="ru-RU" dirty="0" smtClean="0"/>
              <a:t>Много фруктов: сливу </a:t>
            </a:r>
            <a:r>
              <a:rPr lang="ru-RU" dirty="0" err="1" smtClean="0"/>
              <a:t>plum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Персик </a:t>
            </a:r>
            <a:r>
              <a:rPr lang="ru-RU" dirty="0" err="1" smtClean="0"/>
              <a:t>peach</a:t>
            </a:r>
            <a:r>
              <a:rPr lang="ru-RU" dirty="0" smtClean="0"/>
              <a:t> и </a:t>
            </a:r>
            <a:r>
              <a:rPr lang="ru-RU" dirty="0" err="1" smtClean="0"/>
              <a:t>pear</a:t>
            </a:r>
            <a:r>
              <a:rPr lang="ru-RU" dirty="0" smtClean="0"/>
              <a:t> грушу – </a:t>
            </a:r>
            <a:br>
              <a:rPr lang="ru-RU" dirty="0" smtClean="0"/>
            </a:br>
            <a:r>
              <a:rPr lang="ru-RU" dirty="0" smtClean="0"/>
              <a:t>Все, что хочешь, можешь кушать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7200" dirty="0" smtClean="0"/>
              <a:t>THE ABC</a:t>
            </a:r>
            <a:r>
              <a:rPr lang="ru-RU" sz="7200" dirty="0" smtClean="0"/>
              <a:t>-</a:t>
            </a:r>
            <a:r>
              <a:rPr lang="en-US" sz="7200" dirty="0" smtClean="0"/>
              <a:t>PARTY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Q:</a:t>
            </a:r>
            <a:endParaRPr lang="ru-RU" dirty="0" smtClean="0"/>
          </a:p>
          <a:p>
            <a:r>
              <a:rPr lang="ru-RU" dirty="0" smtClean="0"/>
              <a:t>Эту букву непростую</a:t>
            </a:r>
            <a:br>
              <a:rPr lang="ru-RU" dirty="0" smtClean="0"/>
            </a:br>
            <a:r>
              <a:rPr lang="ru-RU" dirty="0" smtClean="0"/>
              <a:t>Я особенно люблю.</a:t>
            </a:r>
            <a:br>
              <a:rPr lang="ru-RU" dirty="0" smtClean="0"/>
            </a:br>
            <a:r>
              <a:rPr lang="ru-RU" dirty="0" smtClean="0"/>
              <a:t>К букве </a:t>
            </a:r>
            <a:r>
              <a:rPr lang="ru-RU" dirty="0" err="1" smtClean="0"/>
              <a:t>Oo</a:t>
            </a:r>
            <a:r>
              <a:rPr lang="ru-RU" dirty="0" smtClean="0"/>
              <a:t> приставишь хвостик</a:t>
            </a:r>
            <a:br>
              <a:rPr lang="ru-RU" dirty="0" smtClean="0"/>
            </a:br>
            <a:r>
              <a:rPr lang="ru-RU" dirty="0" smtClean="0"/>
              <a:t>И получишь букву </a:t>
            </a:r>
            <a:r>
              <a:rPr lang="ru-RU" dirty="0" err="1" smtClean="0"/>
              <a:t>Qq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R:</a:t>
            </a:r>
            <a:endParaRPr lang="ru-RU" dirty="0" smtClean="0"/>
          </a:p>
          <a:p>
            <a:r>
              <a:rPr lang="ru-RU" dirty="0" smtClean="0"/>
              <a:t>Я запомню без труда</a:t>
            </a:r>
            <a:br>
              <a:rPr lang="ru-RU" dirty="0" smtClean="0"/>
            </a:br>
            <a:r>
              <a:rPr lang="ru-RU" dirty="0" smtClean="0"/>
              <a:t>Озорную букву </a:t>
            </a:r>
            <a:r>
              <a:rPr lang="ru-RU" dirty="0" err="1" smtClean="0"/>
              <a:t>Rr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Кролик </a:t>
            </a:r>
            <a:r>
              <a:rPr lang="ru-RU" dirty="0" err="1" smtClean="0"/>
              <a:t>rabbit</a:t>
            </a:r>
            <a:r>
              <a:rPr lang="ru-RU" dirty="0" smtClean="0"/>
              <a:t>, крыса </a:t>
            </a:r>
            <a:r>
              <a:rPr lang="ru-RU" dirty="0" err="1" smtClean="0"/>
              <a:t>rat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нею дружат много лет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S:</a:t>
            </a:r>
            <a:endParaRPr lang="ru-RU" dirty="0" smtClean="0"/>
          </a:p>
          <a:p>
            <a:r>
              <a:rPr lang="ru-RU" dirty="0" smtClean="0"/>
              <a:t>На арене круглой цирка</a:t>
            </a:r>
            <a:br>
              <a:rPr lang="ru-RU" dirty="0" smtClean="0"/>
            </a:br>
            <a:r>
              <a:rPr lang="ru-RU" dirty="0" smtClean="0"/>
              <a:t>Вот так чудо из чудес:</a:t>
            </a:r>
            <a:br>
              <a:rPr lang="ru-RU" dirty="0" smtClean="0"/>
            </a:br>
            <a:r>
              <a:rPr lang="ru-RU" dirty="0" smtClean="0"/>
              <a:t>Из мешка под звуки дудки</a:t>
            </a:r>
            <a:br>
              <a:rPr lang="ru-RU" dirty="0" smtClean="0"/>
            </a:br>
            <a:r>
              <a:rPr lang="ru-RU" dirty="0" smtClean="0"/>
              <a:t>Выползает… буква </a:t>
            </a:r>
            <a:r>
              <a:rPr lang="ru-RU" dirty="0" err="1" smtClean="0"/>
              <a:t>Ss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T:</a:t>
            </a:r>
            <a:endParaRPr lang="ru-RU" dirty="0" smtClean="0"/>
          </a:p>
          <a:p>
            <a:r>
              <a:rPr lang="ru-RU" dirty="0" smtClean="0"/>
              <a:t>В магазине может </a:t>
            </a:r>
            <a:r>
              <a:rPr lang="ru-RU" dirty="0" err="1" smtClean="0"/>
              <a:t>Tt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Вtoys</a:t>
            </a:r>
            <a:r>
              <a:rPr lang="ru-RU" dirty="0" smtClean="0"/>
              <a:t> игрушки завести:</a:t>
            </a:r>
            <a:br>
              <a:rPr lang="ru-RU" dirty="0" smtClean="0"/>
            </a:br>
            <a:r>
              <a:rPr lang="ru-RU" dirty="0" smtClean="0"/>
              <a:t>К </a:t>
            </a:r>
            <a:r>
              <a:rPr lang="ru-RU" dirty="0" err="1" smtClean="0"/>
              <a:t>teddybear</a:t>
            </a:r>
            <a:r>
              <a:rPr lang="ru-RU" dirty="0" smtClean="0"/>
              <a:t> – медвежонку,</a:t>
            </a:r>
            <a:br>
              <a:rPr lang="ru-RU" dirty="0" smtClean="0"/>
            </a:br>
            <a:r>
              <a:rPr lang="ru-RU" dirty="0" err="1" smtClean="0"/>
              <a:t>Tiger</a:t>
            </a:r>
            <a:r>
              <a:rPr lang="ru-RU" dirty="0" smtClean="0"/>
              <a:t> – умному тигренку.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err="1" smtClean="0"/>
              <a:t>Letter</a:t>
            </a:r>
            <a:r>
              <a:rPr lang="ru-RU" b="1" dirty="0" smtClean="0"/>
              <a:t> U:</a:t>
            </a:r>
            <a:endParaRPr lang="ru-RU" dirty="0" smtClean="0"/>
          </a:p>
          <a:p>
            <a:r>
              <a:rPr lang="ru-RU" dirty="0" smtClean="0"/>
              <a:t>Дождь пошел? Так не зевай – </a:t>
            </a:r>
            <a:br>
              <a:rPr lang="ru-RU" dirty="0" smtClean="0"/>
            </a:br>
            <a:r>
              <a:rPr lang="ru-RU" dirty="0" smtClean="0"/>
              <a:t>Зонт </a:t>
            </a:r>
            <a:r>
              <a:rPr lang="ru-RU" dirty="0" err="1" smtClean="0"/>
              <a:t>umbrella</a:t>
            </a:r>
            <a:r>
              <a:rPr lang="ru-RU" dirty="0" smtClean="0"/>
              <a:t> открывай!</a:t>
            </a:r>
            <a:br>
              <a:rPr lang="ru-RU" dirty="0" smtClean="0"/>
            </a:br>
            <a:r>
              <a:rPr lang="ru-RU" dirty="0" smtClean="0"/>
              <a:t>Без труда его найду</a:t>
            </a:r>
            <a:br>
              <a:rPr lang="ru-RU" dirty="0" smtClean="0"/>
            </a:br>
            <a:r>
              <a:rPr lang="ru-RU" dirty="0" smtClean="0"/>
              <a:t>В словаре на букву </a:t>
            </a:r>
            <a:r>
              <a:rPr lang="ru-RU" dirty="0" err="1" smtClean="0"/>
              <a:t>Uu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V:</a:t>
            </a:r>
            <a:endParaRPr lang="ru-RU" dirty="0" smtClean="0"/>
          </a:p>
          <a:p>
            <a:r>
              <a:rPr lang="ru-RU" dirty="0" smtClean="0"/>
              <a:t>В вазе </a:t>
            </a:r>
            <a:r>
              <a:rPr lang="ru-RU" dirty="0" err="1" smtClean="0"/>
              <a:t>vase</a:t>
            </a:r>
            <a:r>
              <a:rPr lang="ru-RU" dirty="0" smtClean="0"/>
              <a:t> стоят цветы,</a:t>
            </a:r>
            <a:br>
              <a:rPr lang="ru-RU" dirty="0" smtClean="0"/>
            </a:br>
            <a:r>
              <a:rPr lang="ru-RU" dirty="0" smtClean="0"/>
              <a:t>Между ними буква </a:t>
            </a:r>
            <a:r>
              <a:rPr lang="ru-RU" dirty="0" err="1" smtClean="0"/>
              <a:t>Vv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Это – </a:t>
            </a:r>
            <a:r>
              <a:rPr lang="ru-RU" dirty="0" err="1" smtClean="0"/>
              <a:t>violets</a:t>
            </a:r>
            <a:r>
              <a:rPr lang="ru-RU" dirty="0" smtClean="0"/>
              <a:t> фиалки,</a:t>
            </a:r>
            <a:br>
              <a:rPr lang="ru-RU" dirty="0" smtClean="0"/>
            </a:br>
            <a:r>
              <a:rPr lang="ru-RU" dirty="0" smtClean="0"/>
              <a:t>До чего же хороши!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W:</a:t>
            </a:r>
            <a:endParaRPr lang="ru-RU" dirty="0" smtClean="0"/>
          </a:p>
          <a:p>
            <a:r>
              <a:rPr lang="ru-RU" dirty="0" smtClean="0"/>
              <a:t>Буква </a:t>
            </a:r>
            <a:r>
              <a:rPr lang="ru-RU" dirty="0" err="1" smtClean="0"/>
              <a:t>Ww</a:t>
            </a:r>
            <a:r>
              <a:rPr lang="ru-RU" dirty="0" smtClean="0"/>
              <a:t>. Она</a:t>
            </a:r>
            <a:br>
              <a:rPr lang="ru-RU" dirty="0" smtClean="0"/>
            </a:br>
            <a:r>
              <a:rPr lang="ru-RU" dirty="0" smtClean="0"/>
              <a:t>Строит слово </a:t>
            </a:r>
            <a:r>
              <a:rPr lang="ru-RU" dirty="0" err="1" smtClean="0"/>
              <a:t>wall</a:t>
            </a:r>
            <a:r>
              <a:rPr lang="ru-RU" dirty="0" smtClean="0"/>
              <a:t> – стена.</a:t>
            </a:r>
            <a:br>
              <a:rPr lang="ru-RU" dirty="0" smtClean="0"/>
            </a:br>
            <a:r>
              <a:rPr lang="ru-RU" dirty="0" smtClean="0"/>
              <a:t>Вместе с нею веселей</a:t>
            </a:r>
            <a:br>
              <a:rPr lang="ru-RU" dirty="0" smtClean="0"/>
            </a:br>
            <a:r>
              <a:rPr lang="ru-RU" dirty="0" smtClean="0"/>
              <a:t>Скачет </a:t>
            </a:r>
            <a:r>
              <a:rPr lang="ru-RU" dirty="0" err="1" smtClean="0"/>
              <a:t>sparrow</a:t>
            </a:r>
            <a:r>
              <a:rPr lang="ru-RU" dirty="0" smtClean="0"/>
              <a:t> – воробей.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X:</a:t>
            </a:r>
            <a:endParaRPr lang="ru-RU" dirty="0" smtClean="0"/>
          </a:p>
          <a:p>
            <a:r>
              <a:rPr lang="ru-RU" dirty="0" smtClean="0"/>
              <a:t>Познакомьтесь: пес мой, Рекс.</a:t>
            </a:r>
            <a:br>
              <a:rPr lang="ru-RU" dirty="0" smtClean="0"/>
            </a:br>
            <a:r>
              <a:rPr lang="ru-RU" dirty="0" smtClean="0"/>
              <a:t>Ну, а рядом – буква </a:t>
            </a:r>
            <a:r>
              <a:rPr lang="ru-RU" dirty="0" err="1" smtClean="0"/>
              <a:t>Xx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Хитрая лисичка </a:t>
            </a:r>
            <a:r>
              <a:rPr lang="ru-RU" dirty="0" err="1" smtClean="0"/>
              <a:t>fox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Прячет ее в коробке </a:t>
            </a:r>
            <a:r>
              <a:rPr lang="ru-RU" dirty="0" err="1" smtClean="0"/>
              <a:t>box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Y:</a:t>
            </a:r>
            <a:endParaRPr lang="ru-RU" dirty="0" smtClean="0"/>
          </a:p>
          <a:p>
            <a:r>
              <a:rPr lang="ru-RU" dirty="0" smtClean="0"/>
              <a:t>В конце слова не теряй</a:t>
            </a:r>
            <a:br>
              <a:rPr lang="ru-RU" dirty="0" smtClean="0"/>
            </a:br>
            <a:r>
              <a:rPr lang="ru-RU" dirty="0" smtClean="0"/>
              <a:t>Непоседу букву </a:t>
            </a:r>
            <a:r>
              <a:rPr lang="ru-RU" dirty="0" err="1" smtClean="0"/>
              <a:t>Yy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Без нее нет неба </a:t>
            </a:r>
            <a:r>
              <a:rPr lang="ru-RU" dirty="0" err="1" smtClean="0"/>
              <a:t>sky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Не летает муха </a:t>
            </a:r>
            <a:r>
              <a:rPr lang="ru-RU" dirty="0" err="1" smtClean="0"/>
              <a:t>fly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Z:</a:t>
            </a:r>
            <a:endParaRPr lang="ru-RU" dirty="0" smtClean="0"/>
          </a:p>
          <a:p>
            <a:r>
              <a:rPr lang="ru-RU" dirty="0" smtClean="0"/>
              <a:t>Завершает </a:t>
            </a:r>
            <a:r>
              <a:rPr lang="ru-RU" dirty="0" err="1" smtClean="0"/>
              <a:t>alphabet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Zebra</a:t>
            </a:r>
            <a:r>
              <a:rPr lang="ru-RU" dirty="0" smtClean="0"/>
              <a:t> зебра и буква </a:t>
            </a:r>
            <a:r>
              <a:rPr lang="ru-RU" dirty="0" err="1" smtClean="0"/>
              <a:t>Zz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Не ищи зебру в лесу – </a:t>
            </a:r>
            <a:br>
              <a:rPr lang="ru-RU" dirty="0" smtClean="0"/>
            </a:br>
            <a:r>
              <a:rPr lang="ru-RU" dirty="0" smtClean="0"/>
              <a:t>Живет она в зоопарке </a:t>
            </a:r>
            <a:r>
              <a:rPr lang="ru-RU" dirty="0" err="1" smtClean="0"/>
              <a:t>zoo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Алфавит – </a:t>
            </a:r>
            <a:r>
              <a:rPr lang="ru-RU" dirty="0" err="1" smtClean="0">
                <a:solidFill>
                  <a:srgbClr val="0070C0"/>
                </a:solidFill>
              </a:rPr>
              <a:t>the</a:t>
            </a:r>
            <a:r>
              <a:rPr lang="ru-RU" dirty="0" smtClean="0">
                <a:solidFill>
                  <a:srgbClr val="0070C0"/>
                </a:solidFill>
              </a:rPr>
              <a:t> ABC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Знают все, кого ты ни спроси: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Немцы, Французы, Датчане,               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Само собой, Англичане.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Давай-ка повторим его!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Сам увидишь как легко!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ОТГАДАЙТЕ  ЗАГАДКИ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bag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Владимир\Desktop\kanzoboz5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286" y="3048000"/>
            <a:ext cx="3008963" cy="3581400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Учу английские слова,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Беру я лишь разбег.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слово первое узнал: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Портфель и сумка –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bag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8600" y="457200"/>
            <a:ext cx="46482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black-board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Владимир\Desktop\dosk14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3382587"/>
            <a:ext cx="4429483" cy="2843134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Ученик к доске идёт,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Классная доска –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black-board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0" y="1143000"/>
            <a:ext cx="54102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book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Владимир\Desktop\64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8518" y="2971800"/>
            <a:ext cx="5107281" cy="348615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Вижу в классе много рук!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Книга по-английски – book.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200" y="1143000"/>
            <a:ext cx="43434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boy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Владимир\Desktop\Strannyjj-malch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3428" y="2133600"/>
            <a:ext cx="3229772" cy="472440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Мальчик наш лихой ковбой,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Мальчик по-английски – boy.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5800" y="1295400"/>
            <a:ext cx="40386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girl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Владимир\Desktop\336678_devochka_rebyonok_goluboglazka_2560x1600_(www.GdeFon.ru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8562" y="3657600"/>
            <a:ext cx="4511038" cy="2819399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На окне цветок расцвёл,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Поливала его – girl.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pen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Владимир\Desktop\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209800"/>
            <a:ext cx="4876800" cy="3889248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По-английски каждый день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Ручку называем – pen.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school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Владимир\Desktop\shkol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057400"/>
            <a:ext cx="7760087" cy="4276725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школе я вчера заснул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Школа по-английски – school.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letter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Владимир\Desktop\pism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00200"/>
            <a:ext cx="5612423" cy="50292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Пришло письмо от светы.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Письмо и буква – letter.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A:</a:t>
            </a:r>
            <a:endParaRPr lang="ru-RU" dirty="0" smtClean="0"/>
          </a:p>
          <a:p>
            <a:r>
              <a:rPr lang="ru-RU" dirty="0" err="1" smtClean="0"/>
              <a:t>Ant</a:t>
            </a:r>
            <a:r>
              <a:rPr lang="ru-RU" dirty="0" smtClean="0"/>
              <a:t>, трудяга муравей,</a:t>
            </a:r>
            <a:br>
              <a:rPr lang="ru-RU" dirty="0" smtClean="0"/>
            </a:br>
            <a:r>
              <a:rPr lang="ru-RU" dirty="0" smtClean="0"/>
              <a:t>Притащил в дом букву </a:t>
            </a:r>
            <a:r>
              <a:rPr lang="ru-RU" dirty="0" err="1" smtClean="0"/>
              <a:t>Aa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err="1" smtClean="0"/>
              <a:t>Apples</a:t>
            </a:r>
            <a:r>
              <a:rPr lang="ru-RU" dirty="0" smtClean="0"/>
              <a:t> яблоки едим,</a:t>
            </a:r>
            <a:br>
              <a:rPr lang="ru-RU" dirty="0" smtClean="0"/>
            </a:br>
            <a:r>
              <a:rPr lang="ru-RU" dirty="0" smtClean="0"/>
              <a:t>Муравья благодарим.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Владимир\Desktop\thank+y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19200"/>
            <a:ext cx="6482531" cy="44196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Съел я завтрак с аппетитом: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Йогурт, булку и бисквиты,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молока снял ложкой пенку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сказал: «Спасибо» - Thankyou!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Владимир\Desktop\goodby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762000"/>
            <a:ext cx="5029200" cy="5029200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Будь вежлив и не забывай, 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Прощаясь говорить: «Good- bye»!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Владимир\Desktop\213573028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81200"/>
            <a:ext cx="5938838" cy="4348211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Очень длинный поводок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моей собаки – dog.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 lion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Владимир\Desktop\youloveit_ru_lion_king_pictures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76400"/>
            <a:ext cx="5026589" cy="4903001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кого щенок залаял?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В клетке лев огромный – lion.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Математический </a:t>
            </a:r>
            <a:r>
              <a:rPr lang="ru-RU" b="1" i="1" dirty="0" smtClean="0"/>
              <a:t>конкурс</a:t>
            </a:r>
            <a:endParaRPr lang="en-US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endParaRPr lang="ru-RU" b="1" i="1" dirty="0" smtClean="0"/>
          </a:p>
          <a:p>
            <a:pPr>
              <a:buNone/>
            </a:pPr>
            <a:r>
              <a:rPr lang="ru-RU" b="1" i="1" dirty="0" err="1" smtClean="0">
                <a:solidFill>
                  <a:srgbClr val="FF0000"/>
                </a:solidFill>
              </a:rPr>
              <a:t>Разбрасай</a:t>
            </a:r>
            <a:r>
              <a:rPr lang="ru-RU" b="1" i="1" dirty="0" smtClean="0">
                <a:solidFill>
                  <a:srgbClr val="FF0000"/>
                </a:solidFill>
              </a:rPr>
              <a:t> цифры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Посчитай</a:t>
            </a:r>
          </a:p>
          <a:p>
            <a:r>
              <a:rPr lang="ru-RU" dirty="0" smtClean="0"/>
              <a:t>   вставь </a:t>
            </a:r>
            <a:r>
              <a:rPr lang="ru-RU" dirty="0" err="1" smtClean="0"/>
              <a:t>картики</a:t>
            </a:r>
            <a:r>
              <a:rPr lang="ru-RU" dirty="0" smtClean="0"/>
              <a:t> 2 коровы</a:t>
            </a:r>
          </a:p>
          <a:p>
            <a:r>
              <a:rPr lang="ru-RU" dirty="0" smtClean="0"/>
              <a:t>3 собаки</a:t>
            </a:r>
          </a:p>
          <a:p>
            <a:r>
              <a:rPr lang="ru-RU" dirty="0" smtClean="0"/>
              <a:t>5 кошек</a:t>
            </a:r>
          </a:p>
          <a:p>
            <a:r>
              <a:rPr lang="ru-RU" dirty="0" smtClean="0"/>
              <a:t>10 куриц</a:t>
            </a:r>
          </a:p>
          <a:p>
            <a:pPr>
              <a:buNone/>
            </a:pPr>
            <a:r>
              <a:rPr lang="ru-RU" dirty="0" smtClean="0"/>
              <a:t>8 крокодилов</a:t>
            </a:r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Найди потерявшиеся </a:t>
            </a:r>
            <a:r>
              <a:rPr lang="ru-RU" dirty="0" smtClean="0"/>
              <a:t>буквы</a:t>
            </a:r>
          </a:p>
          <a:p>
            <a:r>
              <a:rPr lang="pt-BR" dirty="0" smtClean="0"/>
              <a:t>c…t</a:t>
            </a:r>
          </a:p>
          <a:p>
            <a:r>
              <a:rPr lang="pt-BR" dirty="0" smtClean="0"/>
              <a:t>d…g</a:t>
            </a:r>
          </a:p>
          <a:p>
            <a:r>
              <a:rPr lang="pt-BR" dirty="0" smtClean="0"/>
              <a:t>f…x</a:t>
            </a:r>
          </a:p>
          <a:p>
            <a:r>
              <a:rPr lang="pt-BR" dirty="0" smtClean="0"/>
              <a:t>sev…n</a:t>
            </a:r>
          </a:p>
          <a:p>
            <a:r>
              <a:rPr lang="pt-BR" dirty="0" smtClean="0"/>
              <a:t>t…n</a:t>
            </a:r>
          </a:p>
          <a:p>
            <a:r>
              <a:rPr lang="pt-BR" dirty="0" smtClean="0"/>
              <a:t>sk…p</a:t>
            </a:r>
          </a:p>
          <a:p>
            <a:r>
              <a:rPr lang="pt-BR" dirty="0" smtClean="0"/>
              <a:t>p…n</a:t>
            </a:r>
          </a:p>
          <a:p>
            <a:r>
              <a:rPr lang="pt-BR" dirty="0" smtClean="0"/>
              <a:t>sw…m</a:t>
            </a:r>
          </a:p>
          <a:p>
            <a:r>
              <a:rPr lang="pt-BR" dirty="0" smtClean="0"/>
              <a:t>r…n</a:t>
            </a:r>
          </a:p>
          <a:p>
            <a:r>
              <a:rPr lang="pt-BR" dirty="0" smtClean="0"/>
              <a:t>p…g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Реши «цветной» кроссворд.</a:t>
            </a:r>
          </a:p>
        </p:txBody>
      </p:sp>
      <p:graphicFrame>
        <p:nvGraphicFramePr>
          <p:cNvPr id="26892" name="Group 26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893" name="Text Box 269"/>
          <p:cNvSpPr txBox="1">
            <a:spLocks noChangeArrowheads="1"/>
          </p:cNvSpPr>
          <p:nvPr/>
        </p:nvSpPr>
        <p:spPr bwMode="auto">
          <a:xfrm>
            <a:off x="250825" y="3114675"/>
            <a:ext cx="2519363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По горизонтали:</a:t>
            </a:r>
          </a:p>
          <a:p>
            <a:pPr>
              <a:spcBef>
                <a:spcPct val="50000"/>
              </a:spcBef>
              <a:defRPr/>
            </a:pPr>
            <a:r>
              <a:rPr lang="ru-RU" sz="2400">
                <a:latin typeface="Times New Roman" pitchFamily="18" charset="0"/>
              </a:rPr>
              <a:t>1 – фиолетовый</a:t>
            </a:r>
          </a:p>
          <a:p>
            <a:pPr>
              <a:spcBef>
                <a:spcPct val="50000"/>
              </a:spcBef>
              <a:defRPr/>
            </a:pPr>
            <a:r>
              <a:rPr lang="ru-RU" sz="2400">
                <a:latin typeface="Times New Roman" pitchFamily="18" charset="0"/>
              </a:rPr>
              <a:t>3 – синий</a:t>
            </a:r>
          </a:p>
          <a:p>
            <a:pPr>
              <a:spcBef>
                <a:spcPct val="50000"/>
              </a:spcBef>
              <a:defRPr/>
            </a:pPr>
            <a:r>
              <a:rPr lang="ru-RU" sz="2400">
                <a:latin typeface="Times New Roman" pitchFamily="18" charset="0"/>
              </a:rPr>
              <a:t>4 – белый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По вертикали:</a:t>
            </a:r>
          </a:p>
          <a:p>
            <a:pPr>
              <a:spcBef>
                <a:spcPct val="50000"/>
              </a:spcBef>
              <a:defRPr/>
            </a:pPr>
            <a:r>
              <a:rPr lang="ru-RU" sz="2400">
                <a:latin typeface="Times New Roman" pitchFamily="18" charset="0"/>
              </a:rPr>
              <a:t>2 – желтый</a:t>
            </a:r>
          </a:p>
          <a:p>
            <a:pPr>
              <a:spcBef>
                <a:spcPct val="50000"/>
              </a:spcBef>
              <a:defRPr/>
            </a:pPr>
            <a:r>
              <a:rPr lang="ru-RU" sz="2400">
                <a:latin typeface="Times New Roman" pitchFamily="18" charset="0"/>
              </a:rPr>
              <a:t>5 - красный</a:t>
            </a:r>
          </a:p>
        </p:txBody>
      </p:sp>
      <p:sp>
        <p:nvSpPr>
          <p:cNvPr id="16475" name="Text Box 270"/>
          <p:cNvSpPr txBox="1">
            <a:spLocks noChangeArrowheads="1"/>
          </p:cNvSpPr>
          <p:nvPr/>
        </p:nvSpPr>
        <p:spPr bwMode="auto">
          <a:xfrm>
            <a:off x="827088" y="2349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6900" name="Text Box 276"/>
          <p:cNvSpPr txBox="1">
            <a:spLocks noChangeArrowheads="1"/>
          </p:cNvSpPr>
          <p:nvPr/>
        </p:nvSpPr>
        <p:spPr bwMode="auto">
          <a:xfrm>
            <a:off x="5219700" y="2349500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26902" name="Text Box 278"/>
          <p:cNvSpPr txBox="1">
            <a:spLocks noChangeArrowheads="1"/>
          </p:cNvSpPr>
          <p:nvPr/>
        </p:nvSpPr>
        <p:spPr bwMode="auto">
          <a:xfrm>
            <a:off x="4356100" y="2924175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26903" name="Text Box 279"/>
          <p:cNvSpPr txBox="1">
            <a:spLocks noChangeArrowheads="1"/>
          </p:cNvSpPr>
          <p:nvPr/>
        </p:nvSpPr>
        <p:spPr bwMode="auto">
          <a:xfrm>
            <a:off x="4356100" y="35734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L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26904" name="Text Box 280"/>
          <p:cNvSpPr txBox="1">
            <a:spLocks noChangeArrowheads="1"/>
          </p:cNvSpPr>
          <p:nvPr/>
        </p:nvSpPr>
        <p:spPr bwMode="auto">
          <a:xfrm>
            <a:off x="4356100" y="4292600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O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26905" name="Text Box 281"/>
          <p:cNvSpPr txBox="1">
            <a:spLocks noChangeArrowheads="1"/>
          </p:cNvSpPr>
          <p:nvPr/>
        </p:nvSpPr>
        <p:spPr bwMode="auto">
          <a:xfrm>
            <a:off x="4356100" y="48688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W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26906" name="Text Box 282"/>
          <p:cNvSpPr txBox="1">
            <a:spLocks noChangeArrowheads="1"/>
          </p:cNvSpPr>
          <p:nvPr/>
        </p:nvSpPr>
        <p:spPr bwMode="auto">
          <a:xfrm>
            <a:off x="3492500" y="35734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26907" name="Text Box 283"/>
          <p:cNvSpPr txBox="1">
            <a:spLocks noChangeArrowheads="1"/>
          </p:cNvSpPr>
          <p:nvPr/>
        </p:nvSpPr>
        <p:spPr bwMode="auto">
          <a:xfrm>
            <a:off x="5219700" y="35734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FF3300"/>
                </a:solidFill>
              </a:rPr>
              <a:t>U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26908" name="Text Box 284"/>
          <p:cNvSpPr txBox="1">
            <a:spLocks noChangeArrowheads="1"/>
          </p:cNvSpPr>
          <p:nvPr/>
        </p:nvSpPr>
        <p:spPr bwMode="auto">
          <a:xfrm>
            <a:off x="6156325" y="35734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E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26909" name="Text Box 285"/>
          <p:cNvSpPr txBox="1">
            <a:spLocks noChangeArrowheads="1"/>
          </p:cNvSpPr>
          <p:nvPr/>
        </p:nvSpPr>
        <p:spPr bwMode="auto">
          <a:xfrm>
            <a:off x="5292725" y="48688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H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26910" name="Text Box 286"/>
          <p:cNvSpPr txBox="1">
            <a:spLocks noChangeArrowheads="1"/>
          </p:cNvSpPr>
          <p:nvPr/>
        </p:nvSpPr>
        <p:spPr bwMode="auto">
          <a:xfrm>
            <a:off x="6156325" y="48688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I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26911" name="Text Box 287"/>
          <p:cNvSpPr txBox="1">
            <a:spLocks noChangeArrowheads="1"/>
          </p:cNvSpPr>
          <p:nvPr/>
        </p:nvSpPr>
        <p:spPr bwMode="auto">
          <a:xfrm>
            <a:off x="7092950" y="48688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T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26912" name="Text Box 288"/>
          <p:cNvSpPr txBox="1">
            <a:spLocks noChangeArrowheads="1"/>
          </p:cNvSpPr>
          <p:nvPr/>
        </p:nvSpPr>
        <p:spPr bwMode="auto">
          <a:xfrm>
            <a:off x="7956550" y="48688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E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26913" name="Text Box 289"/>
          <p:cNvSpPr txBox="1">
            <a:spLocks noChangeArrowheads="1"/>
          </p:cNvSpPr>
          <p:nvPr/>
        </p:nvSpPr>
        <p:spPr bwMode="auto">
          <a:xfrm>
            <a:off x="7956550" y="4149725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R</a:t>
            </a:r>
            <a:endParaRPr lang="ru-RU" sz="2800" b="1">
              <a:solidFill>
                <a:srgbClr val="FF3300"/>
              </a:solidFill>
            </a:endParaRPr>
          </a:p>
        </p:txBody>
      </p:sp>
      <p:sp>
        <p:nvSpPr>
          <p:cNvPr id="26914" name="Text Box 290"/>
          <p:cNvSpPr txBox="1">
            <a:spLocks noChangeArrowheads="1"/>
          </p:cNvSpPr>
          <p:nvPr/>
        </p:nvSpPr>
        <p:spPr bwMode="auto">
          <a:xfrm>
            <a:off x="7956550" y="5516563"/>
            <a:ext cx="503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FF3300"/>
                </a:solidFill>
              </a:rPr>
              <a:t>D</a:t>
            </a:r>
            <a:endParaRPr lang="ru-RU" sz="28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02" grpId="0"/>
      <p:bldP spid="26903" grpId="0"/>
      <p:bldP spid="26904" grpId="0"/>
      <p:bldP spid="26905" grpId="0"/>
      <p:bldP spid="26906" grpId="0"/>
      <p:bldP spid="26907" grpId="0"/>
      <p:bldP spid="26908" grpId="0"/>
      <p:bldP spid="26909" grpId="0"/>
      <p:bldP spid="26911" grpId="0"/>
      <p:bldP spid="26912" grpId="0"/>
      <p:bldP spid="26913" grpId="0"/>
      <p:bldP spid="269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B:</a:t>
            </a:r>
            <a:endParaRPr lang="ru-RU" dirty="0" smtClean="0"/>
          </a:p>
          <a:p>
            <a:r>
              <a:rPr lang="ru-RU" dirty="0" smtClean="0"/>
              <a:t>Птица – </a:t>
            </a:r>
            <a:r>
              <a:rPr lang="ru-RU" dirty="0" err="1" smtClean="0"/>
              <a:t>bird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err="1" smtClean="0"/>
              <a:t>Badger</a:t>
            </a:r>
            <a:r>
              <a:rPr lang="ru-RU" dirty="0" smtClean="0"/>
              <a:t> – барсук, </a:t>
            </a:r>
            <a:br>
              <a:rPr lang="ru-RU" dirty="0" smtClean="0"/>
            </a:br>
            <a:r>
              <a:rPr lang="ru-RU" dirty="0" err="1" smtClean="0"/>
              <a:t>Bee</a:t>
            </a:r>
            <a:r>
              <a:rPr lang="ru-RU" dirty="0" smtClean="0"/>
              <a:t> – пчела,</a:t>
            </a:r>
            <a:br>
              <a:rPr lang="ru-RU" dirty="0" smtClean="0"/>
            </a:br>
            <a:r>
              <a:rPr lang="ru-RU" dirty="0" smtClean="0"/>
              <a:t>А книга – </a:t>
            </a:r>
            <a:r>
              <a:rPr lang="ru-RU" dirty="0" err="1" smtClean="0"/>
              <a:t>book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Если можешь, назови</a:t>
            </a:r>
            <a:br>
              <a:rPr lang="ru-RU" dirty="0" smtClean="0"/>
            </a:br>
            <a:r>
              <a:rPr lang="ru-RU" dirty="0" smtClean="0"/>
              <a:t>Больше слов на букву </a:t>
            </a:r>
            <a:r>
              <a:rPr lang="ru-RU" dirty="0" err="1" smtClean="0"/>
              <a:t>Bb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1299766156_1299677343_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690563"/>
            <a:ext cx="8748712" cy="5461000"/>
          </a:xfrm>
          <a:prstGeom prst="rect">
            <a:avLst/>
          </a:prstGeom>
          <a:noFill/>
        </p:spPr>
      </p:pic>
      <p:sp>
        <p:nvSpPr>
          <p:cNvPr id="27657" name="Text Box 2"/>
          <p:cNvSpPr txBox="1">
            <a:spLocks noChangeArrowheads="1"/>
          </p:cNvSpPr>
          <p:nvPr/>
        </p:nvSpPr>
        <p:spPr bwMode="auto">
          <a:xfrm>
            <a:off x="179388" y="-100013"/>
            <a:ext cx="8713787" cy="155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rgbClr val="0000FF"/>
                </a:solidFill>
              </a:rPr>
              <a:t>T</a:t>
            </a:r>
            <a:r>
              <a:rPr lang="en-US" sz="4800" b="1">
                <a:solidFill>
                  <a:srgbClr val="FF0000"/>
                </a:solidFill>
              </a:rPr>
              <a:t>h</a:t>
            </a:r>
            <a:r>
              <a:rPr lang="en-US" sz="4800" b="1"/>
              <a:t>a</a:t>
            </a:r>
            <a:r>
              <a:rPr lang="en-US" sz="4800" b="1">
                <a:solidFill>
                  <a:srgbClr val="66FF66"/>
                </a:solidFill>
              </a:rPr>
              <a:t>n</a:t>
            </a:r>
            <a:r>
              <a:rPr lang="en-US" sz="4800" b="1">
                <a:solidFill>
                  <a:srgbClr val="006600"/>
                </a:solidFill>
              </a:rPr>
              <a:t>k</a:t>
            </a:r>
            <a:r>
              <a:rPr lang="en-US" sz="4800" b="1"/>
              <a:t> </a:t>
            </a:r>
            <a:r>
              <a:rPr lang="en-US" sz="4800" b="1">
                <a:solidFill>
                  <a:srgbClr val="0000FF"/>
                </a:solidFill>
              </a:rPr>
              <a:t>y</a:t>
            </a:r>
            <a:r>
              <a:rPr lang="en-US" sz="4800" b="1">
                <a:solidFill>
                  <a:srgbClr val="FF9900"/>
                </a:solidFill>
              </a:rPr>
              <a:t>o</a:t>
            </a:r>
            <a:r>
              <a:rPr lang="en-US" sz="4800" b="1">
                <a:solidFill>
                  <a:srgbClr val="66FF66"/>
                </a:solidFill>
              </a:rPr>
              <a:t>u</a:t>
            </a:r>
            <a:r>
              <a:rPr lang="en-US" sz="4800" b="1"/>
              <a:t> v</a:t>
            </a:r>
            <a:r>
              <a:rPr lang="en-US" sz="4800" b="1">
                <a:solidFill>
                  <a:srgbClr val="006600"/>
                </a:solidFill>
              </a:rPr>
              <a:t>e</a:t>
            </a:r>
            <a:r>
              <a:rPr lang="en-US" sz="4800" b="1">
                <a:solidFill>
                  <a:srgbClr val="66FF66"/>
                </a:solidFill>
              </a:rPr>
              <a:t>r</a:t>
            </a:r>
            <a:r>
              <a:rPr lang="en-US" sz="4800" b="1"/>
              <a:t>y </a:t>
            </a:r>
            <a:r>
              <a:rPr lang="en-US" sz="4800" b="1">
                <a:solidFill>
                  <a:srgbClr val="0000FF"/>
                </a:solidFill>
              </a:rPr>
              <a:t>m</a:t>
            </a:r>
            <a:r>
              <a:rPr lang="en-US" sz="4800" b="1">
                <a:solidFill>
                  <a:srgbClr val="FF9900"/>
                </a:solidFill>
              </a:rPr>
              <a:t>u</a:t>
            </a:r>
            <a:r>
              <a:rPr lang="en-US" sz="4800" b="1"/>
              <a:t>c</a:t>
            </a:r>
            <a:r>
              <a:rPr lang="en-US" sz="4800" b="1">
                <a:solidFill>
                  <a:srgbClr val="FF0000"/>
                </a:solidFill>
              </a:rPr>
              <a:t>h</a:t>
            </a:r>
            <a:r>
              <a:rPr lang="en-US" sz="4800" b="1">
                <a:solidFill>
                  <a:srgbClr val="FF6699"/>
                </a:solidFill>
              </a:rPr>
              <a:t>!</a:t>
            </a:r>
          </a:p>
          <a:p>
            <a:pPr algn="ctr"/>
            <a:r>
              <a:rPr lang="en-US" sz="4800" b="1">
                <a:solidFill>
                  <a:srgbClr val="FF0000"/>
                </a:solidFill>
              </a:rPr>
              <a:t>I</a:t>
            </a:r>
            <a:r>
              <a:rPr lang="en-US" sz="4800" b="1">
                <a:solidFill>
                  <a:srgbClr val="006600"/>
                </a:solidFill>
              </a:rPr>
              <a:t>t</a:t>
            </a:r>
            <a:r>
              <a:rPr lang="en-US" sz="4800" b="1"/>
              <a:t> </a:t>
            </a:r>
            <a:r>
              <a:rPr lang="en-US" sz="4800" b="1">
                <a:solidFill>
                  <a:srgbClr val="66FF66"/>
                </a:solidFill>
              </a:rPr>
              <a:t>w</a:t>
            </a:r>
            <a:r>
              <a:rPr lang="en-US" sz="4800" b="1">
                <a:solidFill>
                  <a:srgbClr val="0000FF"/>
                </a:solidFill>
              </a:rPr>
              <a:t>a</a:t>
            </a:r>
            <a:r>
              <a:rPr lang="en-US" sz="4800" b="1"/>
              <a:t>s </a:t>
            </a:r>
            <a:r>
              <a:rPr lang="en-US" sz="4800" b="1">
                <a:solidFill>
                  <a:srgbClr val="66FF66"/>
                </a:solidFill>
              </a:rPr>
              <a:t>v</a:t>
            </a:r>
            <a:r>
              <a:rPr lang="en-US" sz="4800" b="1"/>
              <a:t>e</a:t>
            </a:r>
            <a:r>
              <a:rPr lang="en-US" sz="4800" b="1">
                <a:solidFill>
                  <a:srgbClr val="FF0000"/>
                </a:solidFill>
              </a:rPr>
              <a:t>r</a:t>
            </a:r>
            <a:r>
              <a:rPr lang="en-US" sz="4800" b="1"/>
              <a:t>y </a:t>
            </a:r>
            <a:r>
              <a:rPr lang="en-US" sz="4800" b="1">
                <a:solidFill>
                  <a:srgbClr val="FF9900"/>
                </a:solidFill>
              </a:rPr>
              <a:t>i</a:t>
            </a:r>
            <a:r>
              <a:rPr lang="en-US" sz="4800" b="1"/>
              <a:t>n</a:t>
            </a:r>
            <a:r>
              <a:rPr lang="en-US" sz="4800" b="1">
                <a:solidFill>
                  <a:srgbClr val="0000FF"/>
                </a:solidFill>
              </a:rPr>
              <a:t>t</a:t>
            </a:r>
            <a:r>
              <a:rPr lang="en-US" sz="4800" b="1"/>
              <a:t>e</a:t>
            </a:r>
            <a:r>
              <a:rPr lang="en-US" sz="4800" b="1">
                <a:solidFill>
                  <a:srgbClr val="66FF66"/>
                </a:solidFill>
              </a:rPr>
              <a:t>r</a:t>
            </a:r>
            <a:r>
              <a:rPr lang="en-US" sz="4800" b="1"/>
              <a:t>e</a:t>
            </a:r>
            <a:r>
              <a:rPr lang="en-US" sz="4800" b="1">
                <a:solidFill>
                  <a:srgbClr val="006600"/>
                </a:solidFill>
              </a:rPr>
              <a:t>s</a:t>
            </a:r>
            <a:r>
              <a:rPr lang="en-US" sz="4800" b="1">
                <a:solidFill>
                  <a:srgbClr val="FF0000"/>
                </a:solidFill>
              </a:rPr>
              <a:t>t</a:t>
            </a:r>
            <a:r>
              <a:rPr lang="en-US" sz="4800" b="1"/>
              <a:t>i</a:t>
            </a:r>
            <a:r>
              <a:rPr lang="en-US" sz="4800" b="1">
                <a:solidFill>
                  <a:srgbClr val="66FF66"/>
                </a:solidFill>
              </a:rPr>
              <a:t>n</a:t>
            </a:r>
            <a:r>
              <a:rPr lang="en-US" sz="4800" b="1">
                <a:solidFill>
                  <a:srgbClr val="FF9900"/>
                </a:solidFill>
              </a:rPr>
              <a:t>g</a:t>
            </a:r>
            <a:r>
              <a:rPr lang="en-US" sz="4800" b="1">
                <a:solidFill>
                  <a:srgbClr val="FF6699"/>
                </a:solidFill>
              </a:rPr>
              <a:t>!</a:t>
            </a:r>
            <a:endParaRPr lang="ru-RU" sz="4800" b="1">
              <a:solidFill>
                <a:srgbClr val="FF6699"/>
              </a:solidFill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627313" y="5213350"/>
            <a:ext cx="35274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0000FF"/>
                </a:solidFill>
              </a:rPr>
              <a:t>See you!</a:t>
            </a:r>
          </a:p>
          <a:p>
            <a:pPr algn="r"/>
            <a:r>
              <a:rPr lang="en-US" sz="4000" b="1">
                <a:solidFill>
                  <a:srgbClr val="0000FF"/>
                </a:solidFill>
              </a:rPr>
              <a:t>Good bye!</a:t>
            </a:r>
            <a:endParaRPr lang="ru-RU" sz="4000" b="1">
              <a:solidFill>
                <a:srgbClr val="0000FF"/>
              </a:solidFill>
            </a:endParaRPr>
          </a:p>
        </p:txBody>
      </p:sp>
      <p:pic>
        <p:nvPicPr>
          <p:cNvPr id="27659" name="Picture 5" descr="72074859_58719593_8e6ab57d5f6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4221163"/>
            <a:ext cx="20828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Picture 4" descr="72074859_58719593_8e6ab57d5f6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4149725"/>
            <a:ext cx="215423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  <p:sndAc>
      <p:stSnd>
        <p:snd r:embed="rId2" name="e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C:</a:t>
            </a:r>
            <a:endParaRPr lang="ru-RU" dirty="0" smtClean="0"/>
          </a:p>
          <a:p>
            <a:r>
              <a:rPr lang="ru-RU" dirty="0" smtClean="0"/>
              <a:t>Без нее не заведутся </a:t>
            </a:r>
            <a:br>
              <a:rPr lang="ru-RU" dirty="0" smtClean="0"/>
            </a:br>
            <a:r>
              <a:rPr lang="ru-RU" dirty="0" err="1" smtClean="0"/>
              <a:t>Car</a:t>
            </a:r>
            <a:r>
              <a:rPr lang="ru-RU" dirty="0" smtClean="0"/>
              <a:t> машина, </a:t>
            </a:r>
            <a:r>
              <a:rPr lang="ru-RU" dirty="0" err="1" smtClean="0"/>
              <a:t>clock</a:t>
            </a:r>
            <a:r>
              <a:rPr lang="ru-RU" dirty="0" smtClean="0"/>
              <a:t> часы.</a:t>
            </a:r>
            <a:br>
              <a:rPr lang="ru-RU" dirty="0" smtClean="0"/>
            </a:br>
            <a:r>
              <a:rPr lang="ru-RU" dirty="0" smtClean="0"/>
              <a:t>Да уж, лучше не шути</a:t>
            </a:r>
            <a:br>
              <a:rPr lang="ru-RU" dirty="0" smtClean="0"/>
            </a:br>
            <a:r>
              <a:rPr lang="ru-RU" dirty="0" smtClean="0"/>
              <a:t>С очень важной буквой С.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D:</a:t>
            </a:r>
            <a:endParaRPr lang="ru-RU" dirty="0" smtClean="0"/>
          </a:p>
          <a:p>
            <a:r>
              <a:rPr lang="ru-RU" dirty="0" smtClean="0"/>
              <a:t>К букве </a:t>
            </a:r>
            <a:r>
              <a:rPr lang="ru-RU" dirty="0" err="1" smtClean="0"/>
              <a:t>Dd</a:t>
            </a:r>
            <a:r>
              <a:rPr lang="ru-RU" dirty="0" smtClean="0"/>
              <a:t> не подходи,</a:t>
            </a:r>
            <a:br>
              <a:rPr lang="ru-RU" dirty="0" smtClean="0"/>
            </a:br>
            <a:r>
              <a:rPr lang="ru-RU" dirty="0" smtClean="0"/>
              <a:t>А не то укусит </a:t>
            </a:r>
            <a:r>
              <a:rPr lang="ru-RU" dirty="0" err="1" smtClean="0"/>
              <a:t>Dd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Кот бежит не чуя ног, </a:t>
            </a:r>
            <a:br>
              <a:rPr lang="ru-RU" dirty="0" smtClean="0"/>
            </a:br>
            <a:r>
              <a:rPr lang="ru-RU" dirty="0" smtClean="0"/>
              <a:t>Вслед за ним – собака </a:t>
            </a:r>
            <a:r>
              <a:rPr lang="ru-RU" dirty="0" err="1" smtClean="0"/>
              <a:t>dog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E:</a:t>
            </a:r>
            <a:endParaRPr lang="ru-RU" dirty="0" smtClean="0"/>
          </a:p>
          <a:p>
            <a:r>
              <a:rPr lang="ru-RU" dirty="0" smtClean="0"/>
              <a:t>На картину посмотри – </a:t>
            </a:r>
            <a:br>
              <a:rPr lang="ru-RU" dirty="0" smtClean="0"/>
            </a:br>
            <a:r>
              <a:rPr lang="ru-RU" dirty="0" smtClean="0"/>
              <a:t>Перед нами буква </a:t>
            </a:r>
            <a:r>
              <a:rPr lang="ru-RU" dirty="0" err="1" smtClean="0"/>
              <a:t>Ee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err="1" smtClean="0"/>
              <a:t>Ee</a:t>
            </a:r>
            <a:r>
              <a:rPr lang="ru-RU" dirty="0" smtClean="0"/>
              <a:t> пришла к нам не одна – </a:t>
            </a:r>
            <a:br>
              <a:rPr lang="ru-RU" dirty="0" smtClean="0"/>
            </a:br>
            <a:r>
              <a:rPr lang="ru-RU" dirty="0" smtClean="0"/>
              <a:t>Ведет </a:t>
            </a:r>
            <a:r>
              <a:rPr lang="ru-RU" dirty="0" err="1" smtClean="0"/>
              <a:t>elephant</a:t>
            </a:r>
            <a:r>
              <a:rPr lang="ru-RU" dirty="0" smtClean="0"/>
              <a:t> слона.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Letter</a:t>
            </a:r>
            <a:r>
              <a:rPr lang="ru-RU" b="1" dirty="0" smtClean="0"/>
              <a:t> F:</a:t>
            </a:r>
            <a:endParaRPr lang="ru-RU" dirty="0" smtClean="0"/>
          </a:p>
          <a:p>
            <a:r>
              <a:rPr lang="ru-RU" dirty="0" smtClean="0"/>
              <a:t>Буква </a:t>
            </a:r>
            <a:r>
              <a:rPr lang="ru-RU" dirty="0" err="1" smtClean="0"/>
              <a:t>Ff</a:t>
            </a:r>
            <a:r>
              <a:rPr lang="ru-RU" dirty="0" smtClean="0"/>
              <a:t> для </a:t>
            </a:r>
            <a:r>
              <a:rPr lang="ru-RU" dirty="0" err="1" smtClean="0"/>
              <a:t>frog</a:t>
            </a:r>
            <a:r>
              <a:rPr lang="ru-RU" dirty="0" smtClean="0"/>
              <a:t> лягушки,</a:t>
            </a:r>
            <a:br>
              <a:rPr lang="ru-RU" dirty="0" smtClean="0"/>
            </a:br>
            <a:r>
              <a:rPr lang="ru-RU" dirty="0" err="1" smtClean="0"/>
              <a:t>Fox</a:t>
            </a:r>
            <a:r>
              <a:rPr lang="ru-RU" dirty="0" smtClean="0"/>
              <a:t> – лисы, ее подружки.</a:t>
            </a:r>
            <a:br>
              <a:rPr lang="ru-RU" dirty="0" smtClean="0"/>
            </a:br>
            <a:r>
              <a:rPr lang="ru-RU" dirty="0" err="1" smtClean="0"/>
              <a:t>Frog</a:t>
            </a:r>
            <a:r>
              <a:rPr lang="ru-RU" dirty="0" smtClean="0"/>
              <a:t> и </a:t>
            </a:r>
            <a:r>
              <a:rPr lang="ru-RU" dirty="0" err="1" smtClean="0"/>
              <a:t>fox</a:t>
            </a:r>
            <a:r>
              <a:rPr lang="ru-RU" dirty="0" smtClean="0"/>
              <a:t> не заскучают – </a:t>
            </a:r>
            <a:br>
              <a:rPr lang="ru-RU" dirty="0" smtClean="0"/>
            </a:br>
            <a:r>
              <a:rPr lang="ru-RU" dirty="0" smtClean="0"/>
              <a:t>Мухи </a:t>
            </a:r>
            <a:r>
              <a:rPr lang="ru-RU" dirty="0" err="1" smtClean="0"/>
              <a:t>flies</a:t>
            </a:r>
            <a:r>
              <a:rPr lang="ru-RU" dirty="0" smtClean="0"/>
              <a:t> их донимают.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</TotalTime>
  <Words>559</Words>
  <Application>Microsoft Office PowerPoint</Application>
  <PresentationFormat>Экран (4:3)</PresentationFormat>
  <Paragraphs>152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Поток</vt:lpstr>
      <vt:lpstr>файл презентации в формате MS PowerPoint (на титульном слайде должны быть указаны: название работы, ФИО автора, должность, предметная область, участники (возраст, класс), имя файла - ФамилияИО автора работы (например, ПетровНН); методические рекомендации к уроку в формате MS WORD, имя файла - ФамилияИО автора работы (например, ПетровНН); </vt:lpstr>
      <vt:lpstr>THE ABC-PARTY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a bag</vt:lpstr>
      <vt:lpstr>a black-board</vt:lpstr>
      <vt:lpstr>a book</vt:lpstr>
      <vt:lpstr>a boy</vt:lpstr>
      <vt:lpstr>a girl</vt:lpstr>
      <vt:lpstr>a pen</vt:lpstr>
      <vt:lpstr>a school</vt:lpstr>
      <vt:lpstr>a letter</vt:lpstr>
      <vt:lpstr>Слайд 40</vt:lpstr>
      <vt:lpstr>Слайд 41</vt:lpstr>
      <vt:lpstr>Очень длинный поводок  У моей собаки – dog.</vt:lpstr>
      <vt:lpstr>a lion</vt:lpstr>
      <vt:lpstr>Слайд 44</vt:lpstr>
      <vt:lpstr>Слайд 45</vt:lpstr>
      <vt:lpstr>Слайд 46</vt:lpstr>
      <vt:lpstr>Слайд 47</vt:lpstr>
      <vt:lpstr>Реши «цветной» кроссворд.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bag</dc:title>
  <dc:creator>Владимир</dc:creator>
  <cp:lastModifiedBy>user</cp:lastModifiedBy>
  <cp:revision>20</cp:revision>
  <dcterms:created xsi:type="dcterms:W3CDTF">2015-01-18T20:04:43Z</dcterms:created>
  <dcterms:modified xsi:type="dcterms:W3CDTF">2015-05-06T10:09:05Z</dcterms:modified>
</cp:coreProperties>
</file>