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1" r:id="rId2"/>
    <p:sldId id="256" r:id="rId3"/>
    <p:sldId id="257" r:id="rId4"/>
    <p:sldId id="263" r:id="rId5"/>
    <p:sldId id="258" r:id="rId6"/>
    <p:sldId id="264" r:id="rId7"/>
    <p:sldId id="259" r:id="rId8"/>
    <p:sldId id="265" r:id="rId9"/>
    <p:sldId id="260" r:id="rId10"/>
    <p:sldId id="262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8D6BF0-A635-452D-A7BD-80613B5DBE2F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14FBC-82B4-4F87-95C4-453175B74C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924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4FBC-82B4-4F87-95C4-453175B74C6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228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4392168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8D79869-F8A7-420C-977B-CE4ECE6577FD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10D638A-7959-4692-8429-DB6A3E00034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5.png"/><Relationship Id="rId4" Type="http://schemas.openxmlformats.org/officeDocument/2006/relationships/audio" Target="../media/media2.mp3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Угадай слово!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680520"/>
          </a:xfrm>
        </p:spPr>
        <p:txBody>
          <a:bodyPr>
            <a:normAutofit/>
          </a:bodyPr>
          <a:lstStyle/>
          <a:p>
            <a:r>
              <a:rPr lang="en-US" sz="9600" b="1" i="1" dirty="0" smtClean="0">
                <a:solidFill>
                  <a:srgbClr val="FF0000"/>
                </a:solidFill>
                <a:latin typeface="Arial Rounded MT Bold" pitchFamily="34" charset="0"/>
              </a:rPr>
              <a:t>   Guess </a:t>
            </a:r>
          </a:p>
          <a:p>
            <a:pPr marL="0" indent="0">
              <a:buNone/>
            </a:pPr>
            <a:r>
              <a:rPr lang="en-US" sz="9600" b="1" i="1" dirty="0" smtClean="0">
                <a:solidFill>
                  <a:srgbClr val="FF0000"/>
                </a:solidFill>
                <a:latin typeface="Arial Rounded MT Bold" pitchFamily="34" charset="0"/>
              </a:rPr>
              <a:t>   the </a:t>
            </a:r>
            <a:r>
              <a:rPr lang="en-US" sz="9600" b="1" i="1" dirty="0">
                <a:solidFill>
                  <a:srgbClr val="FF0000"/>
                </a:solidFill>
                <a:latin typeface="Arial Rounded MT Bold" pitchFamily="34" charset="0"/>
              </a:rPr>
              <a:t>word</a:t>
            </a:r>
            <a:r>
              <a:rPr lang="en-US" sz="9600" b="1" i="1" dirty="0" smtClean="0">
                <a:solidFill>
                  <a:srgbClr val="FF0000"/>
                </a:solidFill>
                <a:latin typeface="Arial Rounded MT Bold" pitchFamily="34" charset="0"/>
              </a:rPr>
              <a:t>!</a:t>
            </a:r>
            <a:endParaRPr lang="ru-RU" sz="9600" b="1" i="1" dirty="0" smtClean="0">
              <a:solidFill>
                <a:srgbClr val="FF0000"/>
              </a:solidFill>
              <a:latin typeface="Arial Rounded MT Bold" pitchFamily="34" charset="0"/>
            </a:endParaRPr>
          </a:p>
          <a:p>
            <a:pPr marL="0" indent="0" algn="ctr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Spotlight 2 (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Н.И. Быкова,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Дж.Дули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М.Д. Поспелова, В. Эванс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Modules 1-4.</a:t>
            </a:r>
          </a:p>
          <a:p>
            <a:pPr marL="0" indent="0" algn="ctr">
              <a:buNone/>
            </a:pP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8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rgbClr val="C00000"/>
                </a:solidFill>
                <a:effectLst/>
                <a:latin typeface="Arial Rounded MT Bold" pitchFamily="34" charset="0"/>
              </a:rPr>
              <a:t>Let’s sing!</a:t>
            </a:r>
            <a:endParaRPr lang="ru-RU" sz="60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3" name="упр.3, с.83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16600" y="3557588"/>
            <a:ext cx="609600" cy="609600"/>
          </a:xfrm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6120680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упр.3, с.8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44408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60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44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71698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b="1" dirty="0" smtClean="0">
                <a:solidFill>
                  <a:srgbClr val="C00000"/>
                </a:solidFill>
                <a:effectLst/>
                <a:latin typeface="Arial Rounded MT Bold" pitchFamily="34" charset="0"/>
              </a:rPr>
              <a:t>Well done!</a:t>
            </a:r>
            <a:endParaRPr lang="ru-RU" sz="88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299" t="-1939" r="-8217" b="-6574"/>
          <a:stretch/>
        </p:blipFill>
        <p:spPr bwMode="auto">
          <a:xfrm>
            <a:off x="2191609" y="1412776"/>
            <a:ext cx="4209190" cy="54452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222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>
                <a:solidFill>
                  <a:srgbClr val="FF0000"/>
                </a:solidFill>
                <a:latin typeface="Arial Rounded MT Bold" pitchFamily="34" charset="0"/>
                <a:cs typeface="Times New Roman" pitchFamily="18" charset="0"/>
              </a:rPr>
              <a:t>Guess the word!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700808"/>
            <a:ext cx="8712968" cy="504056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«Угадай слово!»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(по аналогии с телеигрой «Угадай мелодию!»). Английский язык. Класс: 2. 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(УМК «</a:t>
            </a:r>
            <a:r>
              <a:rPr lang="en-US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Spotlight 2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Н.И. Быкова, Д. Дули, М.Д. Поспелова, В. Эванс).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 учащихся орфографического навыка.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Развитие навыков орфографической памяти в пределах изученного лексического материала.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2.Совершенствование произносительных навыков.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Активизация навыков чтения и перевода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4. </a:t>
            </a:r>
            <a:r>
              <a:rPr lang="ru-RU" sz="26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2600" b="1" dirty="0">
                <a:solidFill>
                  <a:srgbClr val="002060"/>
                </a:solidFill>
                <a:latin typeface="+mj-lt"/>
              </a:rPr>
              <a:t>Развитие  орфографической грамотности у учащихся.</a:t>
            </a:r>
          </a:p>
          <a:p>
            <a:pPr marL="0" indent="0" algn="ctr">
              <a:buNone/>
            </a:pPr>
            <a:r>
              <a:rPr lang="ru-RU" sz="2600" b="1" dirty="0">
                <a:solidFill>
                  <a:srgbClr val="002060"/>
                </a:solidFill>
                <a:latin typeface="+mj-lt"/>
              </a:rPr>
              <a:t>5. Освоение правописания английских слов</a:t>
            </a:r>
            <a:r>
              <a:rPr lang="ru-RU" sz="2600" b="1" dirty="0" smtClean="0">
                <a:solidFill>
                  <a:srgbClr val="002060"/>
                </a:solidFill>
                <a:latin typeface="+mj-lt"/>
              </a:rPr>
              <a:t>.</a:t>
            </a:r>
            <a:endParaRPr lang="ru-RU" sz="26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Автор: учитель английского языка МБОУ «</a:t>
            </a:r>
            <a:r>
              <a:rPr lang="ru-RU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Бегишевская</a:t>
            </a: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СОШ им. М.Х. Хасанова» </a:t>
            </a:r>
            <a:r>
              <a:rPr lang="ru-RU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Заинского</a:t>
            </a: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района Республики Татарстан </a:t>
            </a:r>
          </a:p>
          <a:p>
            <a:pPr marL="0" indent="0" algn="ctr">
              <a:buNone/>
            </a:pP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Хасанова </a:t>
            </a:r>
            <a:r>
              <a:rPr lang="ru-RU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Флюза</a:t>
            </a: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Хатмулловна</a:t>
            </a:r>
            <a:endParaRPr lang="ru-RU" sz="2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14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Группа 65"/>
          <p:cNvGrpSpPr/>
          <p:nvPr/>
        </p:nvGrpSpPr>
        <p:grpSpPr>
          <a:xfrm>
            <a:off x="6948264" y="4924019"/>
            <a:ext cx="1822450" cy="1030287"/>
            <a:chOff x="6948264" y="4949940"/>
            <a:chExt cx="1822450" cy="1030287"/>
          </a:xfrm>
        </p:grpSpPr>
        <p:pic>
          <p:nvPicPr>
            <p:cNvPr id="67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4949940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8" name="TextBox 67"/>
            <p:cNvSpPr txBox="1"/>
            <p:nvPr/>
          </p:nvSpPr>
          <p:spPr>
            <a:xfrm>
              <a:off x="7164288" y="5229200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 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window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4954986" y="4949940"/>
            <a:ext cx="1822450" cy="1030287"/>
            <a:chOff x="4911919" y="4949940"/>
            <a:chExt cx="1822450" cy="1030287"/>
          </a:xfrm>
        </p:grpSpPr>
        <p:pic>
          <p:nvPicPr>
            <p:cNvPr id="63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1919" y="4949940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TextBox 63"/>
            <p:cNvSpPr txBox="1"/>
            <p:nvPr/>
          </p:nvSpPr>
          <p:spPr>
            <a:xfrm>
              <a:off x="5076056" y="5085184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  tabl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2805183" y="4926033"/>
            <a:ext cx="1822450" cy="1030287"/>
            <a:chOff x="2791292" y="4926034"/>
            <a:chExt cx="1822450" cy="1030287"/>
          </a:xfrm>
        </p:grpSpPr>
        <p:pic>
          <p:nvPicPr>
            <p:cNvPr id="59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1292" y="4926034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0" name="TextBox 59"/>
            <p:cNvSpPr txBox="1"/>
            <p:nvPr/>
          </p:nvSpPr>
          <p:spPr>
            <a:xfrm>
              <a:off x="2879520" y="5085184"/>
              <a:ext cx="17046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   </a:t>
              </a:r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kitchen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7075895" y="3375453"/>
            <a:ext cx="1822450" cy="1030287"/>
            <a:chOff x="6948264" y="3453916"/>
            <a:chExt cx="1822450" cy="1030287"/>
          </a:xfrm>
        </p:grpSpPr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3453916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6" name="TextBox 55"/>
            <p:cNvSpPr txBox="1"/>
            <p:nvPr/>
          </p:nvSpPr>
          <p:spPr>
            <a:xfrm>
              <a:off x="6966164" y="3746303"/>
              <a:ext cx="15662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sister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4959080" y="3478833"/>
            <a:ext cx="1822450" cy="1030287"/>
            <a:chOff x="4911919" y="3428205"/>
            <a:chExt cx="1822450" cy="1030287"/>
          </a:xfrm>
        </p:grpSpPr>
        <p:pic>
          <p:nvPicPr>
            <p:cNvPr id="5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1919" y="3428205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" name="TextBox 51"/>
            <p:cNvSpPr txBox="1"/>
            <p:nvPr/>
          </p:nvSpPr>
          <p:spPr>
            <a:xfrm>
              <a:off x="5076056" y="3789040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brother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2805183" y="3428204"/>
            <a:ext cx="2013444" cy="1030287"/>
            <a:chOff x="2799433" y="3429000"/>
            <a:chExt cx="2013444" cy="1030287"/>
          </a:xfrm>
        </p:grpSpPr>
        <p:pic>
          <p:nvPicPr>
            <p:cNvPr id="4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3429000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TextBox 46"/>
            <p:cNvSpPr txBox="1"/>
            <p:nvPr/>
          </p:nvSpPr>
          <p:spPr>
            <a:xfrm>
              <a:off x="2799433" y="3789040"/>
              <a:ext cx="20134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  grandma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6968815" y="1760982"/>
            <a:ext cx="1822450" cy="1030287"/>
            <a:chOff x="6966164" y="1750641"/>
            <a:chExt cx="1822450" cy="1030287"/>
          </a:xfrm>
        </p:grpSpPr>
        <p:pic>
          <p:nvPicPr>
            <p:cNvPr id="4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6164" y="1750641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" name="TextBox 42"/>
            <p:cNvSpPr txBox="1"/>
            <p:nvPr/>
          </p:nvSpPr>
          <p:spPr>
            <a:xfrm>
              <a:off x="7164288" y="1916833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elephant</a:t>
              </a:r>
              <a:endPara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908471" y="1760983"/>
            <a:ext cx="1822450" cy="1030287"/>
            <a:chOff x="4908471" y="1749896"/>
            <a:chExt cx="1822450" cy="1030287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8471" y="1749896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TextBox 38"/>
            <p:cNvSpPr txBox="1"/>
            <p:nvPr/>
          </p:nvSpPr>
          <p:spPr>
            <a:xfrm>
              <a:off x="5076056" y="2075657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rabbit</a:t>
              </a:r>
              <a:endPara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4" name="Овал 33"/>
          <p:cNvSpPr/>
          <p:nvPr/>
        </p:nvSpPr>
        <p:spPr>
          <a:xfrm>
            <a:off x="2866058" y="1772071"/>
            <a:ext cx="1800200" cy="1008112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orse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  <a:latin typeface="Arial Rounded MT Bold" pitchFamily="34" charset="0"/>
                <a:cs typeface="Times New Roman" pitchFamily="18" charset="0"/>
              </a:rPr>
              <a:t>Guess the word!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386608" cy="452596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2843808" y="1600200"/>
            <a:ext cx="5842992" cy="4853136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772816"/>
            <a:ext cx="2160240" cy="11521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rial Rounded MT Bold" pitchFamily="34" charset="0"/>
                <a:cs typeface="Times New Roman" pitchFamily="18" charset="0"/>
              </a:rPr>
              <a:t>Animals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3429000"/>
            <a:ext cx="2160240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Family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4941168"/>
            <a:ext cx="2160240" cy="11521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7030A0"/>
                </a:solidFill>
                <a:latin typeface="Arial Rounded MT Bold" pitchFamily="34" charset="0"/>
                <a:cs typeface="Times New Roman" pitchFamily="18" charset="0"/>
              </a:rPr>
              <a:t>My home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Мой дом 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843808" y="1772816"/>
            <a:ext cx="1800200" cy="1008112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orse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906602" y="1749896"/>
            <a:ext cx="1822450" cy="1030287"/>
            <a:chOff x="4908471" y="1749896"/>
            <a:chExt cx="1822450" cy="103028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8471" y="1749896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076056" y="2075657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r_b_it</a:t>
              </a:r>
              <a:endPara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943430" y="1769298"/>
            <a:ext cx="1822450" cy="1030287"/>
            <a:chOff x="6966164" y="1750641"/>
            <a:chExt cx="1822450" cy="1030287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6164" y="1750641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7164288" y="1916834"/>
              <a:ext cx="13555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el_ph_nt</a:t>
              </a:r>
              <a:endPara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Облако 21"/>
          <p:cNvSpPr/>
          <p:nvPr/>
        </p:nvSpPr>
        <p:spPr>
          <a:xfrm>
            <a:off x="2799638" y="1636369"/>
            <a:ext cx="1916223" cy="129614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rial Rounded MT Bold" pitchFamily="34" charset="0"/>
                <a:cs typeface="Times New Roman" pitchFamily="18" charset="0"/>
              </a:rPr>
              <a:t>5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блако 22"/>
          <p:cNvSpPr/>
          <p:nvPr/>
        </p:nvSpPr>
        <p:spPr>
          <a:xfrm>
            <a:off x="4884760" y="1628800"/>
            <a:ext cx="1962902" cy="1358333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блако 23"/>
          <p:cNvSpPr/>
          <p:nvPr/>
        </p:nvSpPr>
        <p:spPr>
          <a:xfrm>
            <a:off x="6943430" y="1628800"/>
            <a:ext cx="1915114" cy="129614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893411" y="3438540"/>
            <a:ext cx="1822450" cy="1030287"/>
            <a:chOff x="2843808" y="3429000"/>
            <a:chExt cx="1822450" cy="103028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3429000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2879519" y="3789040"/>
              <a:ext cx="17046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g_ _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ndm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_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910578" y="3487271"/>
            <a:ext cx="1822450" cy="1028350"/>
            <a:chOff x="5538529" y="2758753"/>
            <a:chExt cx="1822450" cy="103028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8529" y="2758753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5796136" y="2954877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n-US" sz="2800" b="1" dirty="0" err="1" smtClean="0">
                  <a:latin typeface="Times New Roman" pitchFamily="18" charset="0"/>
                  <a:cs typeface="Times New Roman" pitchFamily="18" charset="0"/>
                </a:rPr>
                <a:t>r_th_r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" name="Облако 28"/>
          <p:cNvSpPr/>
          <p:nvPr/>
        </p:nvSpPr>
        <p:spPr>
          <a:xfrm>
            <a:off x="2805182" y="3375452"/>
            <a:ext cx="1916224" cy="1205675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6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7093795" y="3375453"/>
            <a:ext cx="1822450" cy="1030287"/>
            <a:chOff x="6948264" y="3453916"/>
            <a:chExt cx="1822450" cy="1030287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3453916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6966164" y="3746303"/>
              <a:ext cx="15662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en-US" sz="3200" b="1" dirty="0" err="1" smtClean="0">
                  <a:latin typeface="Times New Roman" pitchFamily="18" charset="0"/>
                  <a:cs typeface="Times New Roman" pitchFamily="18" charset="0"/>
                </a:rPr>
                <a:t>s_st_r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1" name="Облако 30"/>
          <p:cNvSpPr/>
          <p:nvPr/>
        </p:nvSpPr>
        <p:spPr>
          <a:xfrm>
            <a:off x="7075895" y="3155592"/>
            <a:ext cx="1970137" cy="1368151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1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809029" y="4953770"/>
            <a:ext cx="1822450" cy="1030287"/>
            <a:chOff x="2791292" y="4926034"/>
            <a:chExt cx="1822450" cy="1030287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1292" y="4926034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24" name="TextBox 1023"/>
            <p:cNvSpPr txBox="1"/>
            <p:nvPr/>
          </p:nvSpPr>
          <p:spPr>
            <a:xfrm>
              <a:off x="2879520" y="5085184"/>
              <a:ext cx="17046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  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sz="2800" b="1" dirty="0" err="1" smtClean="0">
                  <a:latin typeface="Times New Roman" pitchFamily="18" charset="0"/>
                  <a:cs typeface="Times New Roman" pitchFamily="18" charset="0"/>
                </a:rPr>
                <a:t>_tch_n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25" name="Облако 1024"/>
          <p:cNvSpPr/>
          <p:nvPr/>
        </p:nvSpPr>
        <p:spPr>
          <a:xfrm>
            <a:off x="2805182" y="4797152"/>
            <a:ext cx="1916223" cy="129614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954986" y="4926032"/>
            <a:ext cx="1822450" cy="1030287"/>
            <a:chOff x="4911919" y="4949940"/>
            <a:chExt cx="1822450" cy="1030287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1919" y="4949940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39" name="TextBox 1038"/>
            <p:cNvSpPr txBox="1"/>
            <p:nvPr/>
          </p:nvSpPr>
          <p:spPr>
            <a:xfrm>
              <a:off x="5076056" y="5085184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2800" b="1" dirty="0" err="1" smtClean="0">
                  <a:latin typeface="Times New Roman" pitchFamily="18" charset="0"/>
                  <a:cs typeface="Times New Roman" pitchFamily="18" charset="0"/>
                </a:rPr>
                <a:t>t_bl</a:t>
              </a:r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_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937139" y="4918967"/>
            <a:ext cx="1822450" cy="1030287"/>
            <a:chOff x="6948264" y="4949940"/>
            <a:chExt cx="1822450" cy="1030287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4949940"/>
              <a:ext cx="1822450" cy="103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41" name="TextBox 1040"/>
            <p:cNvSpPr txBox="1"/>
            <p:nvPr/>
          </p:nvSpPr>
          <p:spPr>
            <a:xfrm>
              <a:off x="7164288" y="5229200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w_nd_w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42" name="Облако 1041"/>
          <p:cNvSpPr/>
          <p:nvPr/>
        </p:nvSpPr>
        <p:spPr>
          <a:xfrm>
            <a:off x="6937138" y="4797151"/>
            <a:ext cx="1921405" cy="1296143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latin typeface="Arial Rounded MT Bold" pitchFamily="34" charset="0"/>
                <a:cs typeface="Times New Roman" pitchFamily="18" charset="0"/>
              </a:rPr>
              <a:t>4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блако 25"/>
          <p:cNvSpPr/>
          <p:nvPr/>
        </p:nvSpPr>
        <p:spPr>
          <a:xfrm>
            <a:off x="4818627" y="3375452"/>
            <a:ext cx="2029035" cy="1205675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4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0" name="Облако 1039"/>
          <p:cNvSpPr/>
          <p:nvPr/>
        </p:nvSpPr>
        <p:spPr>
          <a:xfrm>
            <a:off x="4910578" y="4797152"/>
            <a:ext cx="1937084" cy="1296143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3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0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8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2"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3" grpId="0" animBg="1"/>
      <p:bldP spid="24" grpId="0" animBg="1"/>
      <p:bldP spid="29" grpId="0" animBg="1"/>
      <p:bldP spid="31" grpId="0" animBg="1"/>
      <p:bldP spid="1025" grpId="0" animBg="1"/>
      <p:bldP spid="1042" grpId="0" animBg="1"/>
      <p:bldP spid="26" grpId="0" animBg="1"/>
      <p:bldP spid="10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C00000"/>
                </a:solidFill>
                <a:effectLst/>
                <a:latin typeface="Arial Rounded MT Bold" pitchFamily="34" charset="0"/>
              </a:rPr>
              <a:t>Let’s sing!</a:t>
            </a:r>
            <a:endParaRPr lang="ru-RU" sz="60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5" name="3 слайд (1)-  1 мин 17 сек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40450" y="3557588"/>
            <a:ext cx="609600" cy="609600"/>
          </a:xfrm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488832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упр.2, с.70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6416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3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4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6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2925447" y="1766805"/>
            <a:ext cx="1718561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yellow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Guess the word!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314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2771800" y="1600200"/>
            <a:ext cx="59150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628800"/>
            <a:ext cx="2232248" cy="135072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Colours</a:t>
            </a:r>
            <a:endParaRPr lang="en-US" sz="3600" b="1" dirty="0" smtClean="0">
              <a:solidFill>
                <a:schemeClr val="accent1">
                  <a:lumMod val="75000"/>
                </a:schemeClr>
              </a:solidFill>
              <a:latin typeface="Arial Rounded MT Bold" pitchFamily="34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+mj-lt"/>
              </a:rPr>
              <a:t>Цвета</a:t>
            </a:r>
            <a:endParaRPr lang="ru-RU" sz="2400" b="1" dirty="0"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284984"/>
            <a:ext cx="2232248" cy="129614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My food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Моя любимая еда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4869160"/>
            <a:ext cx="2232248" cy="122413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7030A0"/>
                </a:solidFill>
                <a:latin typeface="Arial Rounded MT Bold" pitchFamily="34" charset="0"/>
                <a:cs typeface="Times New Roman" pitchFamily="18" charset="0"/>
              </a:rPr>
              <a:t>Numerals</a:t>
            </a:r>
            <a:r>
              <a:rPr lang="en-US" sz="3200" dirty="0" smtClean="0">
                <a:latin typeface="Arial Rounded MT Bold" pitchFamily="34" charset="0"/>
              </a:rPr>
              <a:t> </a:t>
            </a:r>
          </a:p>
          <a:p>
            <a:pPr algn="ctr"/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ислительные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25447" y="1764104"/>
            <a:ext cx="1718561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e_l_w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1764104"/>
            <a:ext cx="194421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green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11752" y="1764104"/>
            <a:ext cx="198072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orange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24200" y="3429000"/>
            <a:ext cx="171980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chocolate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01134" y="3427365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sandwich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07529" y="3429000"/>
            <a:ext cx="1984951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banana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24200" y="4941168"/>
            <a:ext cx="171980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seven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88024" y="4941168"/>
            <a:ext cx="1917995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eight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07529" y="4941168"/>
            <a:ext cx="1984951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блако 20"/>
          <p:cNvSpPr/>
          <p:nvPr/>
        </p:nvSpPr>
        <p:spPr>
          <a:xfrm>
            <a:off x="2915816" y="1628800"/>
            <a:ext cx="1859098" cy="1512168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6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88024" y="1768460"/>
            <a:ext cx="194421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r_ _n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блако 21"/>
          <p:cNvSpPr/>
          <p:nvPr/>
        </p:nvSpPr>
        <p:spPr>
          <a:xfrm>
            <a:off x="4788023" y="1628799"/>
            <a:ext cx="1992917" cy="1512169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4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911752" y="1768460"/>
            <a:ext cx="198072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or_ng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блако 22"/>
          <p:cNvSpPr/>
          <p:nvPr/>
        </p:nvSpPr>
        <p:spPr>
          <a:xfrm>
            <a:off x="6841356" y="1628799"/>
            <a:ext cx="2195139" cy="1512169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917634" y="3429000"/>
            <a:ext cx="171980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h_c_lat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_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блако 23"/>
          <p:cNvSpPr/>
          <p:nvPr/>
        </p:nvSpPr>
        <p:spPr>
          <a:xfrm>
            <a:off x="2915815" y="3284984"/>
            <a:ext cx="1859099" cy="1296144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7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74914" y="3425699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an_wich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блако 24"/>
          <p:cNvSpPr/>
          <p:nvPr/>
        </p:nvSpPr>
        <p:spPr>
          <a:xfrm>
            <a:off x="4823615" y="3284984"/>
            <a:ext cx="1928290" cy="1366517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5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898918" y="3429000"/>
            <a:ext cx="1984951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_n_na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блако 25"/>
          <p:cNvSpPr/>
          <p:nvPr/>
        </p:nvSpPr>
        <p:spPr>
          <a:xfrm>
            <a:off x="6841357" y="3284983"/>
            <a:ext cx="2195138" cy="1366517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4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915816" y="4941168"/>
            <a:ext cx="172819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_v_n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Облако 26"/>
          <p:cNvSpPr/>
          <p:nvPr/>
        </p:nvSpPr>
        <p:spPr>
          <a:xfrm>
            <a:off x="2915816" y="4797152"/>
            <a:ext cx="1718562" cy="1358021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74914" y="4952083"/>
            <a:ext cx="1917995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e_gh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Облако 27"/>
          <p:cNvSpPr/>
          <p:nvPr/>
        </p:nvSpPr>
        <p:spPr>
          <a:xfrm>
            <a:off x="4774914" y="4797152"/>
            <a:ext cx="2006027" cy="1358021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907529" y="4941168"/>
            <a:ext cx="1984951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_ve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блако 28"/>
          <p:cNvSpPr/>
          <p:nvPr/>
        </p:nvSpPr>
        <p:spPr>
          <a:xfrm>
            <a:off x="6898918" y="4797152"/>
            <a:ext cx="2137577" cy="1358021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latin typeface="Arial Rounded MT Bold" pitchFamily="34" charset="0"/>
                <a:cs typeface="Times New Roman" pitchFamily="18" charset="0"/>
              </a:rPr>
              <a:t>1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12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31" grpId="0" animBg="1"/>
      <p:bldP spid="22" grpId="0" animBg="1"/>
      <p:bldP spid="32" grpId="0" animBg="1"/>
      <p:bldP spid="23" grpId="0" animBg="1"/>
      <p:bldP spid="33" grpId="0" animBg="1"/>
      <p:bldP spid="24" grpId="0" animBg="1"/>
      <p:bldP spid="34" grpId="0" animBg="1"/>
      <p:bldP spid="25" grpId="0" animBg="1"/>
      <p:bldP spid="35" grpId="0" animBg="1"/>
      <p:bldP spid="26" grpId="0" animBg="1"/>
      <p:bldP spid="36" grpId="0" animBg="1"/>
      <p:bldP spid="27" grpId="0" animBg="1"/>
      <p:bldP spid="37" grpId="0" animBg="1"/>
      <p:bldP spid="28" grpId="0" animBg="1"/>
      <p:bldP spid="3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rgbClr val="C00000"/>
                </a:solidFill>
                <a:effectLst/>
                <a:latin typeface="Arial Rounded MT Bold" pitchFamily="34" charset="0"/>
              </a:rPr>
              <a:t>Let’s sing!</a:t>
            </a:r>
            <a:endParaRPr lang="ru-RU" sz="60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3" name="упр.5, с.73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13475" y="3557588"/>
            <a:ext cx="609600" cy="609600"/>
          </a:xfr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720080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упр.5, с.7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44408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13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5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Guess the word!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602632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Guess the word!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2915816" y="1600200"/>
            <a:ext cx="5770984" cy="46371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628800"/>
            <a:ext cx="2376264" cy="129614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I can…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Я умею</a:t>
            </a:r>
            <a:r>
              <a:rPr lang="en-US" b="1" dirty="0" smtClean="0">
                <a:solidFill>
                  <a:schemeClr val="bg1"/>
                </a:solidFill>
                <a:latin typeface="Arial Rounded MT Bold" pitchFamily="34" charset="0"/>
              </a:rPr>
              <a:t>/</a:t>
            </a:r>
            <a:r>
              <a:rPr lang="ru-RU" b="1" dirty="0" smtClean="0">
                <a:solidFill>
                  <a:schemeClr val="bg1"/>
                </a:solidFill>
              </a:rPr>
              <a:t>могу…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600" y="3212976"/>
            <a:ext cx="2344216" cy="129614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Names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мена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5404" y="4797152"/>
            <a:ext cx="2340412" cy="144016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Arial Rounded MT Bold" pitchFamily="34" charset="0"/>
                <a:cs typeface="Times New Roman" pitchFamily="18" charset="0"/>
              </a:rPr>
              <a:t>My birthday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Мой день рождения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1886357"/>
            <a:ext cx="1944216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climb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71791" y="1916832"/>
            <a:ext cx="1728192" cy="101283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jump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20272" y="1901730"/>
            <a:ext cx="1944216" cy="102321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dance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59832" y="3501008"/>
            <a:ext cx="1944216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Lulu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83445" y="3446690"/>
            <a:ext cx="1697569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Peter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59832" y="5229200"/>
            <a:ext cx="1944216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sandwich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56448" y="5229200"/>
            <a:ext cx="1719808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candles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20272" y="5202591"/>
            <a:ext cx="1944216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happy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20272" y="3446690"/>
            <a:ext cx="1944216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Chuckles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044491" y="1886357"/>
            <a:ext cx="1944216" cy="104331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 _ _ _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блако 21"/>
          <p:cNvSpPr/>
          <p:nvPr/>
        </p:nvSpPr>
        <p:spPr>
          <a:xfrm>
            <a:off x="3025521" y="1772816"/>
            <a:ext cx="2044129" cy="126246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rial Rounded MT Bold" pitchFamily="34" charset="0"/>
                <a:cs typeface="Times New Roman" pitchFamily="18" charset="0"/>
              </a:rPr>
              <a:t>5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183445" y="1916831"/>
            <a:ext cx="1728192" cy="101283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 _ _ _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Облако 26"/>
          <p:cNvSpPr/>
          <p:nvPr/>
        </p:nvSpPr>
        <p:spPr>
          <a:xfrm>
            <a:off x="5091487" y="1772816"/>
            <a:ext cx="1875656" cy="126246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rial Rounded MT Bold" pitchFamily="34" charset="0"/>
                <a:cs typeface="Times New Roman" pitchFamily="18" charset="0"/>
              </a:rPr>
              <a:t>9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20272" y="1906457"/>
            <a:ext cx="1944216" cy="102321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 _ _ _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блако 23"/>
          <p:cNvSpPr/>
          <p:nvPr/>
        </p:nvSpPr>
        <p:spPr>
          <a:xfrm>
            <a:off x="7100425" y="1772816"/>
            <a:ext cx="1897360" cy="126246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rial Rounded MT Bold" pitchFamily="34" charset="0"/>
                <a:cs typeface="Times New Roman" pitchFamily="18" charset="0"/>
              </a:rPr>
              <a:t>8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025521" y="3511494"/>
            <a:ext cx="1944216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L_ _ _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блако 24"/>
          <p:cNvSpPr/>
          <p:nvPr/>
        </p:nvSpPr>
        <p:spPr>
          <a:xfrm>
            <a:off x="3006765" y="3284985"/>
            <a:ext cx="1944216" cy="13615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Arial Rounded MT Bold" pitchFamily="34" charset="0"/>
                <a:cs typeface="Times New Roman" pitchFamily="18" charset="0"/>
              </a:rPr>
              <a:t>4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195696" y="3466678"/>
            <a:ext cx="1697569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P_ _ _ _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блако 22"/>
          <p:cNvSpPr/>
          <p:nvPr/>
        </p:nvSpPr>
        <p:spPr>
          <a:xfrm>
            <a:off x="5119432" y="3284984"/>
            <a:ext cx="1793839" cy="13615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rial Rounded MT Bold" pitchFamily="34" charset="0"/>
                <a:cs typeface="Times New Roman" pitchFamily="18" charset="0"/>
              </a:rPr>
              <a:t>7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020272" y="3433498"/>
            <a:ext cx="1944216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C_ _ _ _ _ _ _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блако 25"/>
          <p:cNvSpPr/>
          <p:nvPr/>
        </p:nvSpPr>
        <p:spPr>
          <a:xfrm>
            <a:off x="7050168" y="3284984"/>
            <a:ext cx="1905343" cy="136154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smtClean="0">
                <a:latin typeface="Arial Rounded MT Bold" pitchFamily="34" charset="0"/>
                <a:cs typeface="Times New Roman" pitchFamily="18" charset="0"/>
              </a:rPr>
              <a:t>6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066580" y="5229198"/>
            <a:ext cx="1944216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 _ _ _ _ _ _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Облако 27"/>
          <p:cNvSpPr/>
          <p:nvPr/>
        </p:nvSpPr>
        <p:spPr>
          <a:xfrm>
            <a:off x="3075477" y="5057935"/>
            <a:ext cx="1944216" cy="123370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rial Rounded MT Bold" pitchFamily="34" charset="0"/>
                <a:cs typeface="Times New Roman" pitchFamily="18" charset="0"/>
              </a:rPr>
              <a:t>10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169411" y="5238768"/>
            <a:ext cx="1719808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_ _ _ _ _ _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блако 28"/>
          <p:cNvSpPr/>
          <p:nvPr/>
        </p:nvSpPr>
        <p:spPr>
          <a:xfrm>
            <a:off x="5171791" y="5057935"/>
            <a:ext cx="1795352" cy="123370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rial Rounded MT Bold" pitchFamily="34" charset="0"/>
                <a:cs typeface="Times New Roman" pitchFamily="18" charset="0"/>
              </a:rPr>
              <a:t>8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030732" y="5229200"/>
            <a:ext cx="1944216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 _ _ _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Облако 29"/>
          <p:cNvSpPr/>
          <p:nvPr/>
        </p:nvSpPr>
        <p:spPr>
          <a:xfrm>
            <a:off x="7020272" y="5013176"/>
            <a:ext cx="1944216" cy="123370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rial Rounded MT Bold" pitchFamily="34" charset="0"/>
                <a:cs typeface="Times New Roman" pitchFamily="18" charset="0"/>
              </a:rPr>
              <a:t>6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28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1" grpId="0" animBg="1"/>
      <p:bldP spid="22" grpId="0" animBg="1"/>
      <p:bldP spid="32" grpId="0" animBg="1"/>
      <p:bldP spid="27" grpId="0" animBg="1"/>
      <p:bldP spid="33" grpId="0" animBg="1"/>
      <p:bldP spid="24" grpId="0" animBg="1"/>
      <p:bldP spid="34" grpId="0" animBg="1"/>
      <p:bldP spid="25" grpId="0" animBg="1"/>
      <p:bldP spid="35" grpId="0" animBg="1"/>
      <p:bldP spid="23" grpId="0" animBg="1"/>
      <p:bldP spid="36" grpId="0" animBg="1"/>
      <p:bldP spid="26" grpId="0" animBg="1"/>
      <p:bldP spid="37" grpId="0" animBg="1"/>
      <p:bldP spid="28" grpId="0" animBg="1"/>
      <p:bldP spid="38" grpId="0" animBg="1"/>
      <p:bldP spid="29" grpId="0" animBg="1"/>
      <p:bldP spid="3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rgbClr val="C00000"/>
                </a:solidFill>
                <a:effectLst/>
                <a:latin typeface="Arial Rounded MT Bold" pitchFamily="34" charset="0"/>
              </a:rPr>
              <a:t>Let’s sing!</a:t>
            </a:r>
            <a:endParaRPr lang="ru-RU" sz="60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3" name="упр.3, с.87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05525" y="3557588"/>
            <a:ext cx="609600" cy="609600"/>
          </a:xfr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6696744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упр.3, с.8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0392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46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0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60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Guess the word!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628799"/>
            <a:ext cx="2592288" cy="123353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 Rounded MT Bold" pitchFamily="34" charset="0"/>
                <a:cs typeface="Times New Roman" pitchFamily="18" charset="0"/>
              </a:rPr>
              <a:t>FINAL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74682" y="2996952"/>
            <a:ext cx="2016224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2996952"/>
            <a:ext cx="18002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ps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20272" y="3014999"/>
            <a:ext cx="1656184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blue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74682" y="4188297"/>
            <a:ext cx="2016224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table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20272" y="4170784"/>
            <a:ext cx="1656184" cy="9144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dolph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76056" y="4170784"/>
            <a:ext cx="1800200" cy="9144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mummy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76056" y="5229200"/>
            <a:ext cx="18002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</a:t>
            </a:r>
            <a:r>
              <a:rPr 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974682" y="3004830"/>
            <a:ext cx="2016224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 _ n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2974682" y="2862331"/>
            <a:ext cx="2016224" cy="1130424"/>
          </a:xfrm>
          <a:prstGeom prst="clou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глагол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3004830"/>
            <a:ext cx="18002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_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ps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блако 15"/>
          <p:cNvSpPr/>
          <p:nvPr/>
        </p:nvSpPr>
        <p:spPr>
          <a:xfrm>
            <a:off x="5094345" y="2881353"/>
            <a:ext cx="1800200" cy="1076463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020272" y="3018656"/>
            <a:ext cx="1656184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l_e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блако 16"/>
          <p:cNvSpPr/>
          <p:nvPr/>
        </p:nvSpPr>
        <p:spPr>
          <a:xfrm>
            <a:off x="7020272" y="2933922"/>
            <a:ext cx="1656184" cy="1040459"/>
          </a:xfrm>
          <a:prstGeom prst="clou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цвет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74682" y="4196324"/>
            <a:ext cx="2016224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t_b_e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блако 17"/>
          <p:cNvSpPr/>
          <p:nvPr/>
        </p:nvSpPr>
        <p:spPr>
          <a:xfrm>
            <a:off x="2843808" y="4041456"/>
            <a:ext cx="2131690" cy="1224136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мебель</a:t>
            </a:r>
            <a:endParaRPr lang="ru-RU" sz="3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4188297"/>
            <a:ext cx="1800200" cy="9144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_mm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блако 18"/>
          <p:cNvSpPr/>
          <p:nvPr/>
        </p:nvSpPr>
        <p:spPr>
          <a:xfrm>
            <a:off x="5051998" y="4097301"/>
            <a:ext cx="1800200" cy="1105660"/>
          </a:xfrm>
          <a:prstGeom prst="clou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4188297"/>
            <a:ext cx="1656184" cy="9144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_lph_n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блако 19"/>
          <p:cNvSpPr/>
          <p:nvPr/>
        </p:nvSpPr>
        <p:spPr>
          <a:xfrm>
            <a:off x="7020272" y="4097301"/>
            <a:ext cx="1800200" cy="1103570"/>
          </a:xfrm>
          <a:prstGeom prst="cloud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морское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животное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076056" y="5239957"/>
            <a:ext cx="18002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_ r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блако 20"/>
          <p:cNvSpPr/>
          <p:nvPr/>
        </p:nvSpPr>
        <p:spPr>
          <a:xfrm>
            <a:off x="4990906" y="5148409"/>
            <a:ext cx="1800200" cy="1198596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число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23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2" grpId="0" animBg="1"/>
      <p:bldP spid="15" grpId="0" animBg="1"/>
      <p:bldP spid="23" grpId="0" animBg="1"/>
      <p:bldP spid="16" grpId="0" animBg="1"/>
      <p:bldP spid="24" grpId="0" animBg="1"/>
      <p:bldP spid="17" grpId="0" animBg="1"/>
      <p:bldP spid="25" grpId="0" animBg="1"/>
      <p:bldP spid="18" grpId="0" animBg="1"/>
      <p:bldP spid="26" grpId="0" animBg="1"/>
      <p:bldP spid="19" grpId="0" animBg="1"/>
      <p:bldP spid="27" grpId="0" animBg="1"/>
      <p:bldP spid="20" grpId="0" animBg="1"/>
      <p:bldP spid="28" grpId="0" animBg="1"/>
      <p:bldP spid="2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Decatur">
      <a:dk1>
        <a:sysClr val="windowText" lastClr="000000"/>
      </a:dk1>
      <a:lt1>
        <a:sysClr val="window" lastClr="FFFFFF"/>
      </a:lt1>
      <a:dk2>
        <a:srgbClr val="55554A"/>
      </a:dk2>
      <a:lt2>
        <a:srgbClr val="D7DAE1"/>
      </a:lt2>
      <a:accent1>
        <a:srgbClr val="F4680B"/>
      </a:accent1>
      <a:accent2>
        <a:srgbClr val="ABB19F"/>
      </a:accent2>
      <a:accent3>
        <a:srgbClr val="948774"/>
      </a:accent3>
      <a:accent4>
        <a:srgbClr val="7EB8E7"/>
      </a:accent4>
      <a:accent5>
        <a:srgbClr val="E3B651"/>
      </a:accent5>
      <a:accent6>
        <a:srgbClr val="96756C"/>
      </a:accent6>
      <a:hlink>
        <a:srgbClr val="66AACD"/>
      </a:hlink>
      <a:folHlink>
        <a:srgbClr val="809DB3"/>
      </a:folHlink>
    </a:clrScheme>
    <a:fontScheme name="Decatur">
      <a:majorFont>
        <a:latin typeface="Bodoni MT Condensed"/>
        <a:ea typeface=""/>
        <a:cs typeface=""/>
        <a:font script="Grek" typeface="Times New Roman"/>
        <a:font script="Cyrl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TC101790490[[fn=Decatur]]</Template>
  <TotalTime>840</TotalTime>
  <Words>397</Words>
  <Application>Microsoft Office PowerPoint</Application>
  <PresentationFormat>Экран (4:3)</PresentationFormat>
  <Paragraphs>163</Paragraphs>
  <Slides>11</Slides>
  <Notes>1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Arial Rounded MT Bold</vt:lpstr>
      <vt:lpstr>Bodoni MT Condensed</vt:lpstr>
      <vt:lpstr>Calibri</vt:lpstr>
      <vt:lpstr>Courier New</vt:lpstr>
      <vt:lpstr>Franklin Gothic Book</vt:lpstr>
      <vt:lpstr>Times New Roman</vt:lpstr>
      <vt:lpstr>Wingdings</vt:lpstr>
      <vt:lpstr>Decatur</vt:lpstr>
      <vt:lpstr>Угадай слово!</vt:lpstr>
      <vt:lpstr>Guess the word!</vt:lpstr>
      <vt:lpstr>Guess the word!</vt:lpstr>
      <vt:lpstr>Let’s sing!</vt:lpstr>
      <vt:lpstr>Guess the word!</vt:lpstr>
      <vt:lpstr>Let’s sing!</vt:lpstr>
      <vt:lpstr>Guess the word!</vt:lpstr>
      <vt:lpstr>Let’s sing!</vt:lpstr>
      <vt:lpstr>Guess the word!</vt:lpstr>
      <vt:lpstr>Let’s sing!</vt:lpstr>
      <vt:lpstr>Well done!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Хасанова</dc:creator>
  <cp:lastModifiedBy>Флюза Хасанова</cp:lastModifiedBy>
  <cp:revision>62</cp:revision>
  <dcterms:created xsi:type="dcterms:W3CDTF">2013-01-31T17:25:03Z</dcterms:created>
  <dcterms:modified xsi:type="dcterms:W3CDTF">2017-03-12T18:10:47Z</dcterms:modified>
</cp:coreProperties>
</file>